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7" r:id="rId2"/>
    <p:sldId id="261" r:id="rId3"/>
    <p:sldId id="280" r:id="rId4"/>
    <p:sldId id="279" r:id="rId5"/>
    <p:sldId id="256" r:id="rId6"/>
    <p:sldId id="273" r:id="rId7"/>
    <p:sldId id="263" r:id="rId8"/>
    <p:sldId id="260" r:id="rId9"/>
    <p:sldId id="281" r:id="rId10"/>
    <p:sldId id="282" r:id="rId11"/>
    <p:sldId id="262" r:id="rId12"/>
    <p:sldId id="324" r:id="rId13"/>
    <p:sldId id="264" r:id="rId14"/>
    <p:sldId id="259" r:id="rId15"/>
    <p:sldId id="321" r:id="rId16"/>
    <p:sldId id="283" r:id="rId17"/>
    <p:sldId id="285" r:id="rId18"/>
    <p:sldId id="267" r:id="rId19"/>
    <p:sldId id="268" r:id="rId20"/>
    <p:sldId id="270" r:id="rId21"/>
    <p:sldId id="269" r:id="rId22"/>
    <p:sldId id="284" r:id="rId23"/>
    <p:sldId id="258" r:id="rId24"/>
    <p:sldId id="271" r:id="rId25"/>
    <p:sldId id="286" r:id="rId26"/>
    <p:sldId id="287" r:id="rId27"/>
    <p:sldId id="288" r:id="rId28"/>
    <p:sldId id="265" r:id="rId29"/>
    <p:sldId id="320" r:id="rId30"/>
    <p:sldId id="290" r:id="rId31"/>
    <p:sldId id="291" r:id="rId32"/>
    <p:sldId id="292" r:id="rId33"/>
    <p:sldId id="293" r:id="rId34"/>
    <p:sldId id="294" r:id="rId35"/>
    <p:sldId id="295" r:id="rId36"/>
    <p:sldId id="296" r:id="rId37"/>
    <p:sldId id="266" r:id="rId38"/>
    <p:sldId id="297" r:id="rId39"/>
    <p:sldId id="298" r:id="rId40"/>
    <p:sldId id="299" r:id="rId41"/>
    <p:sldId id="300" r:id="rId42"/>
    <p:sldId id="301" r:id="rId43"/>
    <p:sldId id="302" r:id="rId44"/>
    <p:sldId id="272" r:id="rId45"/>
    <p:sldId id="303" r:id="rId46"/>
    <p:sldId id="274" r:id="rId47"/>
    <p:sldId id="304" r:id="rId48"/>
    <p:sldId id="305" r:id="rId49"/>
    <p:sldId id="306" r:id="rId50"/>
    <p:sldId id="307" r:id="rId51"/>
    <p:sldId id="308" r:id="rId52"/>
    <p:sldId id="278" r:id="rId53"/>
    <p:sldId id="309" r:id="rId54"/>
    <p:sldId id="310" r:id="rId55"/>
    <p:sldId id="311" r:id="rId56"/>
    <p:sldId id="312" r:id="rId57"/>
    <p:sldId id="313" r:id="rId58"/>
    <p:sldId id="314" r:id="rId59"/>
    <p:sldId id="315" r:id="rId60"/>
    <p:sldId id="316" r:id="rId61"/>
    <p:sldId id="317" r:id="rId62"/>
    <p:sldId id="318" r:id="rId63"/>
    <p:sldId id="319" r:id="rId64"/>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262"/>
            <p14:sldId id="324"/>
            <p14:sldId id="264"/>
            <p14:sldId id="259"/>
            <p14:sldId id="321"/>
            <p14:sldId id="283"/>
            <p14:sldId id="285"/>
            <p14:sldId id="267"/>
            <p14:sldId id="268"/>
            <p14:sldId id="270"/>
            <p14:sldId id="269"/>
            <p14:sldId id="284"/>
            <p14:sldId id="258"/>
            <p14:sldId id="271"/>
            <p14:sldId id="286"/>
            <p14:sldId id="287"/>
            <p14:sldId id="288"/>
            <p14:sldId id="265"/>
            <p14:sldId id="320"/>
            <p14:sldId id="290"/>
            <p14:sldId id="291"/>
            <p14:sldId id="292"/>
            <p14:sldId id="293"/>
            <p14:sldId id="294"/>
            <p14:sldId id="295"/>
            <p14:sldId id="296"/>
            <p14:sldId id="266"/>
            <p14:sldId id="297"/>
            <p14:sldId id="298"/>
            <p14:sldId id="299"/>
            <p14:sldId id="300"/>
            <p14:sldId id="301"/>
            <p14:sldId id="302"/>
            <p14:sldId id="272"/>
            <p14:sldId id="303"/>
            <p14:sldId id="274"/>
            <p14:sldId id="304"/>
            <p14:sldId id="305"/>
            <p14:sldId id="306"/>
            <p14:sldId id="307"/>
            <p14:sldId id="308"/>
            <p14:sldId id="27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0"/>
    <p:restoredTop sz="96654"/>
  </p:normalViewPr>
  <p:slideViewPr>
    <p:cSldViewPr snapToGrid="0" snapToObjects="1">
      <p:cViewPr varScale="1">
        <p:scale>
          <a:sx n="96" d="100"/>
          <a:sy n="96" d="100"/>
        </p:scale>
        <p:origin x="184" y="544"/>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2022. 4. 13.</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10983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30</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37</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17</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18</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19</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20</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21</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gplot2.tidyverse.org/reference/index.html"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24025" y="3000298"/>
            <a:ext cx="8194164" cy="3675045"/>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347953" y="3000298"/>
            <a:ext cx="3587998" cy="1900841"/>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endParaRPr kumimoji="1" lang="en-US" altLang="ko-KR" sz="1600"/>
          </a:p>
          <a:p>
            <a:pPr>
              <a:lnSpc>
                <a:spcPct val="150000"/>
              </a:lnSpc>
            </a:pPr>
            <a:r>
              <a:rPr kumimoji="1" lang="ko-KR" altLang="en-US" sz="1600"/>
              <a:t>→ </a:t>
            </a:r>
            <a:r>
              <a:rPr kumimoji="1" lang="en-US" altLang="ko-KR" sz="1600"/>
              <a:t>sorting </a:t>
            </a:r>
            <a:r>
              <a:rPr kumimoji="1" lang="en-US" altLang="ko-KR" sz="1600" b="1"/>
              <a:t>GCTfh</a:t>
            </a:r>
            <a:r>
              <a:rPr kumimoji="1" lang="ko-KR" altLang="en-US" sz="1600" b="1"/>
              <a:t> </a:t>
            </a:r>
            <a:r>
              <a:rPr kumimoji="1" lang="en-US" altLang="ko-KR" sz="1600"/>
              <a:t>cell /</a:t>
            </a:r>
            <a:r>
              <a:rPr kumimoji="1" lang="ko-KR" altLang="en-US" sz="1600"/>
              <a:t> </a:t>
            </a:r>
            <a:r>
              <a:rPr kumimoji="1" lang="en-US" altLang="ko-KR" sz="1600" b="1"/>
              <a:t>GCTfh-like</a:t>
            </a:r>
            <a:r>
              <a:rPr kumimoji="1" lang="ko-KR" altLang="en-US" sz="1600" b="1"/>
              <a:t> </a:t>
            </a:r>
            <a:r>
              <a:rPr kumimoji="1" lang="en-US" altLang="ko-KR" sz="1600"/>
              <a:t>cell</a:t>
            </a:r>
            <a:r>
              <a:rPr kumimoji="1" lang="ko-KR" altLang="en-US" sz="1600"/>
              <a:t> </a:t>
            </a: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CD7665-F61B-6146-BFB8-47D04B6C5F6E}"/>
              </a:ext>
            </a:extLst>
          </p:cNvPr>
          <p:cNvSpPr>
            <a:spLocks noGrp="1"/>
          </p:cNvSpPr>
          <p:nvPr>
            <p:ph type="title"/>
          </p:nvPr>
        </p:nvSpPr>
        <p:spPr/>
        <p:txBody>
          <a:bodyPr/>
          <a:lstStyle/>
          <a:p>
            <a:endParaRPr kumimoji="1" lang="ko-Kore-KR" altLang="en-US"/>
          </a:p>
        </p:txBody>
      </p:sp>
      <p:pic>
        <p:nvPicPr>
          <p:cNvPr id="4" name="내용 개체 틀 3">
            <a:extLst>
              <a:ext uri="{FF2B5EF4-FFF2-40B4-BE49-F238E27FC236}">
                <a16:creationId xmlns:a16="http://schemas.microsoft.com/office/drawing/2014/main" id="{394D974F-78BD-094A-A109-F9CF8F305150}"/>
              </a:ext>
            </a:extLst>
          </p:cNvPr>
          <p:cNvPicPr>
            <a:picLocks noGrp="1" noChangeAspect="1"/>
          </p:cNvPicPr>
          <p:nvPr>
            <p:ph idx="1"/>
          </p:nvPr>
        </p:nvPicPr>
        <p:blipFill>
          <a:blip r:embed="rId2"/>
          <a:stretch>
            <a:fillRect/>
          </a:stretch>
        </p:blipFill>
        <p:spPr>
          <a:xfrm>
            <a:off x="1221429" y="174733"/>
            <a:ext cx="9259892" cy="2908800"/>
          </a:xfrm>
          <a:prstGeom prst="rect">
            <a:avLst/>
          </a:prstGeom>
        </p:spPr>
      </p:pic>
      <p:pic>
        <p:nvPicPr>
          <p:cNvPr id="5" name="그림 4">
            <a:extLst>
              <a:ext uri="{FF2B5EF4-FFF2-40B4-BE49-F238E27FC236}">
                <a16:creationId xmlns:a16="http://schemas.microsoft.com/office/drawing/2014/main" id="{B00A4D2D-3053-184C-8C5D-A675A1D8AFA8}"/>
              </a:ext>
            </a:extLst>
          </p:cNvPr>
          <p:cNvPicPr>
            <a:picLocks noChangeAspect="1"/>
          </p:cNvPicPr>
          <p:nvPr/>
        </p:nvPicPr>
        <p:blipFill rotWithShape="1">
          <a:blip r:embed="rId3"/>
          <a:srcRect t="5895"/>
          <a:stretch/>
        </p:blipFill>
        <p:spPr>
          <a:xfrm>
            <a:off x="333292" y="3429000"/>
            <a:ext cx="3740727" cy="3063875"/>
          </a:xfrm>
          <a:prstGeom prst="rect">
            <a:avLst/>
          </a:prstGeom>
        </p:spPr>
      </p:pic>
      <p:sp>
        <p:nvSpPr>
          <p:cNvPr id="6" name="TextBox 5">
            <a:extLst>
              <a:ext uri="{FF2B5EF4-FFF2-40B4-BE49-F238E27FC236}">
                <a16:creationId xmlns:a16="http://schemas.microsoft.com/office/drawing/2014/main" id="{9C207115-359D-6948-BF22-B7DD90514640}"/>
              </a:ext>
            </a:extLst>
          </p:cNvPr>
          <p:cNvSpPr txBox="1"/>
          <p:nvPr/>
        </p:nvSpPr>
        <p:spPr>
          <a:xfrm>
            <a:off x="5035730" y="4391192"/>
            <a:ext cx="5793574" cy="523220"/>
          </a:xfrm>
          <a:prstGeom prst="rect">
            <a:avLst/>
          </a:prstGeom>
          <a:solidFill>
            <a:srgbClr val="000000">
              <a:alpha val="0"/>
            </a:srgbClr>
          </a:solidFill>
        </p:spPr>
        <p:txBody>
          <a:bodyPr wrap="none" rtlCol="0">
            <a:spAutoFit/>
          </a:bodyPr>
          <a:lstStyle/>
          <a:p>
            <a:r>
              <a:rPr kumimoji="1" lang="en" altLang="ko-Kore-KR" sz="2800"/>
              <a:t>GSM4413011_D08GCTFH-01.count</a:t>
            </a:r>
            <a:r>
              <a:rPr kumimoji="1" lang="en-US" altLang="ko-KR" sz="2800"/>
              <a:t>.txt</a:t>
            </a:r>
            <a:endParaRPr kumimoji="1" lang="ko-Kore-KR" altLang="en-US" sz="2800"/>
          </a:p>
        </p:txBody>
      </p:sp>
      <p:sp>
        <p:nvSpPr>
          <p:cNvPr id="7" name="TextBox 6">
            <a:extLst>
              <a:ext uri="{FF2B5EF4-FFF2-40B4-BE49-F238E27FC236}">
                <a16:creationId xmlns:a16="http://schemas.microsoft.com/office/drawing/2014/main" id="{30591DCE-35F6-9249-B096-38F721419755}"/>
              </a:ext>
            </a:extLst>
          </p:cNvPr>
          <p:cNvSpPr txBox="1"/>
          <p:nvPr/>
        </p:nvSpPr>
        <p:spPr>
          <a:xfrm>
            <a:off x="5069346" y="3661323"/>
            <a:ext cx="2044855" cy="369332"/>
          </a:xfrm>
          <a:prstGeom prst="rect">
            <a:avLst/>
          </a:prstGeom>
          <a:noFill/>
        </p:spPr>
        <p:txBody>
          <a:bodyPr wrap="none" rtlCol="0">
            <a:spAutoFit/>
          </a:bodyPr>
          <a:lstStyle/>
          <a:p>
            <a:r>
              <a:rPr kumimoji="1" lang="en-US" altLang="ko-Kore-KR"/>
              <a:t>GEO matrix number</a:t>
            </a:r>
            <a:endParaRPr kumimoji="1" lang="ko-Kore-KR" altLang="en-US"/>
          </a:p>
        </p:txBody>
      </p:sp>
      <p:sp>
        <p:nvSpPr>
          <p:cNvPr id="8" name="TextBox 7">
            <a:extLst>
              <a:ext uri="{FF2B5EF4-FFF2-40B4-BE49-F238E27FC236}">
                <a16:creationId xmlns:a16="http://schemas.microsoft.com/office/drawing/2014/main" id="{32B6F622-841C-5245-82A2-00666A3F2225}"/>
              </a:ext>
            </a:extLst>
          </p:cNvPr>
          <p:cNvSpPr txBox="1"/>
          <p:nvPr/>
        </p:nvSpPr>
        <p:spPr>
          <a:xfrm>
            <a:off x="7290312" y="3661323"/>
            <a:ext cx="537840" cy="369332"/>
          </a:xfrm>
          <a:prstGeom prst="rect">
            <a:avLst/>
          </a:prstGeom>
          <a:noFill/>
        </p:spPr>
        <p:txBody>
          <a:bodyPr wrap="none" rtlCol="0">
            <a:spAutoFit/>
          </a:bodyPr>
          <a:lstStyle/>
          <a:p>
            <a:r>
              <a:rPr kumimoji="1" lang="en-US" altLang="ko-Kore-KR"/>
              <a:t>Day</a:t>
            </a:r>
            <a:endParaRPr kumimoji="1" lang="ko-Kore-KR" altLang="en-US"/>
          </a:p>
        </p:txBody>
      </p:sp>
      <p:sp>
        <p:nvSpPr>
          <p:cNvPr id="9" name="TextBox 8">
            <a:extLst>
              <a:ext uri="{FF2B5EF4-FFF2-40B4-BE49-F238E27FC236}">
                <a16:creationId xmlns:a16="http://schemas.microsoft.com/office/drawing/2014/main" id="{5145AF6E-57FC-1547-9EDF-FACF196BEE3E}"/>
              </a:ext>
            </a:extLst>
          </p:cNvPr>
          <p:cNvSpPr txBox="1"/>
          <p:nvPr/>
        </p:nvSpPr>
        <p:spPr>
          <a:xfrm>
            <a:off x="7853121" y="5417090"/>
            <a:ext cx="1000595" cy="369332"/>
          </a:xfrm>
          <a:prstGeom prst="rect">
            <a:avLst/>
          </a:prstGeom>
          <a:noFill/>
        </p:spPr>
        <p:txBody>
          <a:bodyPr wrap="none" rtlCol="0">
            <a:spAutoFit/>
          </a:bodyPr>
          <a:lstStyle/>
          <a:p>
            <a:r>
              <a:rPr kumimoji="1" lang="en-US" altLang="ko-Kore-KR"/>
              <a:t>Cell type</a:t>
            </a:r>
            <a:endParaRPr kumimoji="1" lang="ko-Kore-KR" altLang="en-US"/>
          </a:p>
        </p:txBody>
      </p:sp>
      <p:sp>
        <p:nvSpPr>
          <p:cNvPr id="10" name="TextBox 9">
            <a:extLst>
              <a:ext uri="{FF2B5EF4-FFF2-40B4-BE49-F238E27FC236}">
                <a16:creationId xmlns:a16="http://schemas.microsoft.com/office/drawing/2014/main" id="{D23F4B88-71CF-5842-A1BC-92717A2FA28B}"/>
              </a:ext>
            </a:extLst>
          </p:cNvPr>
          <p:cNvSpPr txBox="1"/>
          <p:nvPr/>
        </p:nvSpPr>
        <p:spPr>
          <a:xfrm>
            <a:off x="8274428" y="3661323"/>
            <a:ext cx="1673856" cy="369332"/>
          </a:xfrm>
          <a:prstGeom prst="rect">
            <a:avLst/>
          </a:prstGeom>
          <a:noFill/>
        </p:spPr>
        <p:txBody>
          <a:bodyPr wrap="none" rtlCol="0">
            <a:spAutoFit/>
          </a:bodyPr>
          <a:lstStyle/>
          <a:p>
            <a:r>
              <a:rPr kumimoji="1" lang="en-US" altLang="ko-Kore-KR"/>
              <a:t>Sample number</a:t>
            </a:r>
            <a:endParaRPr kumimoji="1" lang="ko-Kore-KR" altLang="en-US"/>
          </a:p>
        </p:txBody>
      </p:sp>
      <p:sp>
        <p:nvSpPr>
          <p:cNvPr id="11" name="직사각형 10">
            <a:extLst>
              <a:ext uri="{FF2B5EF4-FFF2-40B4-BE49-F238E27FC236}">
                <a16:creationId xmlns:a16="http://schemas.microsoft.com/office/drawing/2014/main" id="{CDEB7126-744D-A441-8461-E82535988DD3}"/>
              </a:ext>
            </a:extLst>
          </p:cNvPr>
          <p:cNvSpPr/>
          <p:nvPr/>
        </p:nvSpPr>
        <p:spPr>
          <a:xfrm>
            <a:off x="5077799" y="4391192"/>
            <a:ext cx="203640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18A298-9B57-FD4C-ABE8-D3FDBC8AB452}"/>
              </a:ext>
            </a:extLst>
          </p:cNvPr>
          <p:cNvSpPr/>
          <p:nvPr/>
        </p:nvSpPr>
        <p:spPr>
          <a:xfrm>
            <a:off x="7276004" y="4391192"/>
            <a:ext cx="566457"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A582413C-0572-BA40-9E56-396DEE8F8DB4}"/>
              </a:ext>
            </a:extLst>
          </p:cNvPr>
          <p:cNvSpPr/>
          <p:nvPr/>
        </p:nvSpPr>
        <p:spPr>
          <a:xfrm>
            <a:off x="7850204" y="4391192"/>
            <a:ext cx="100351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113A07F-358D-D449-B2AD-0DCF43BA5BD9}"/>
              </a:ext>
            </a:extLst>
          </p:cNvPr>
          <p:cNvSpPr/>
          <p:nvPr/>
        </p:nvSpPr>
        <p:spPr>
          <a:xfrm>
            <a:off x="8877283" y="4391192"/>
            <a:ext cx="468146"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6" name="직선 화살표 연결선 15">
            <a:extLst>
              <a:ext uri="{FF2B5EF4-FFF2-40B4-BE49-F238E27FC236}">
                <a16:creationId xmlns:a16="http://schemas.microsoft.com/office/drawing/2014/main" id="{F6BCC81F-0B8D-694D-AACA-5FCFCAF24110}"/>
              </a:ext>
            </a:extLst>
          </p:cNvPr>
          <p:cNvCxnSpPr>
            <a:stCxn id="13" idx="2"/>
            <a:endCxn id="9" idx="0"/>
          </p:cNvCxnSpPr>
          <p:nvPr/>
        </p:nvCxnSpPr>
        <p:spPr>
          <a:xfrm>
            <a:off x="8351960" y="4914412"/>
            <a:ext cx="1459" cy="502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D01C6A8-A263-3647-A611-3CDDAC8E1B49}"/>
              </a:ext>
            </a:extLst>
          </p:cNvPr>
          <p:cNvCxnSpPr>
            <a:cxnSpLocks/>
            <a:stCxn id="14" idx="0"/>
            <a:endCxn id="10" idx="2"/>
          </p:cNvCxnSpPr>
          <p:nvPr/>
        </p:nvCxnSpPr>
        <p:spPr>
          <a:xfrm flipV="1">
            <a:off x="9111356" y="4030655"/>
            <a:ext cx="0"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66CB8AC-1E40-0347-A3A8-AF5CA6541110}"/>
              </a:ext>
            </a:extLst>
          </p:cNvPr>
          <p:cNvCxnSpPr>
            <a:cxnSpLocks/>
            <a:stCxn id="12" idx="0"/>
            <a:endCxn id="8" idx="2"/>
          </p:cNvCxnSpPr>
          <p:nvPr/>
        </p:nvCxnSpPr>
        <p:spPr>
          <a:xfrm flipH="1" flipV="1">
            <a:off x="7559232" y="4030655"/>
            <a:ext cx="1"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68D579A-F3E5-004D-AF22-95D8B8C365A9}"/>
              </a:ext>
            </a:extLst>
          </p:cNvPr>
          <p:cNvCxnSpPr>
            <a:cxnSpLocks/>
            <a:stCxn id="11" idx="0"/>
            <a:endCxn id="7" idx="2"/>
          </p:cNvCxnSpPr>
          <p:nvPr/>
        </p:nvCxnSpPr>
        <p:spPr>
          <a:xfrm flipH="1" flipV="1">
            <a:off x="6091774" y="4030655"/>
            <a:ext cx="4226"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6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배포된 스크립트</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2413337"/>
            <a:ext cx="5758884" cy="2585323"/>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ore-KR"/>
          </a:p>
          <a:p>
            <a:r>
              <a:rPr kumimoji="1" lang="en-US" altLang="ko-Kore-KR" b="1"/>
              <a:t>[2</a:t>
            </a:r>
            <a:r>
              <a:rPr kumimoji="1" lang="en-US" altLang="ko-KR" b="1"/>
              <a:t>.</a:t>
            </a:r>
            <a:r>
              <a:rPr kumimoji="1" lang="ko-KR" altLang="en-US" b="1"/>
              <a:t> </a:t>
            </a:r>
            <a:r>
              <a:rPr kumimoji="1" lang="en-US" altLang="ko-KR" b="1"/>
              <a:t>Practice_code] </a:t>
            </a:r>
          </a:p>
          <a:p>
            <a:r>
              <a:rPr kumimoji="1" lang="ko-KR" altLang="en-US"/>
              <a:t>  실습 세션에서 이용할 코드</a:t>
            </a:r>
            <a:endParaRPr kumimoji="1" lang="en-US" altLang="ko-KR"/>
          </a:p>
          <a:p>
            <a:endParaRPr kumimoji="1" lang="en-US" altLang="ko-Kore-KR"/>
          </a:p>
          <a:p>
            <a:r>
              <a:rPr kumimoji="1" lang="en-US" altLang="ko-Kore-KR" b="1"/>
              <a:t>[4.Code]</a:t>
            </a:r>
          </a:p>
          <a:p>
            <a:r>
              <a:rPr kumimoji="1" lang="ko-KR" altLang="en-US"/>
              <a:t>  </a:t>
            </a:r>
            <a:r>
              <a:rPr kumimoji="1" lang="en-US" altLang="ko-Kore-KR"/>
              <a:t>Practice_code</a:t>
            </a:r>
            <a:r>
              <a:rPr kumimoji="1" lang="ko-KR" altLang="en-US"/>
              <a:t> 완성본</a:t>
            </a:r>
            <a:endParaRPr kumimoji="1" lang="en-US" altLang="ko-KR"/>
          </a:p>
          <a:p>
            <a:endParaRPr kumimoji="1" lang="en-US" altLang="ko-Kore-KR"/>
          </a:p>
        </p:txBody>
      </p:sp>
    </p:spTree>
    <p:extLst>
      <p:ext uri="{BB962C8B-B14F-4D97-AF65-F5344CB8AC3E}">
        <p14:creationId xmlns:p14="http://schemas.microsoft.com/office/powerpoint/2010/main" val="706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4032555" y="4953520"/>
            <a:ext cx="553357" cy="369332"/>
          </a:xfrm>
          <a:prstGeom prst="rect">
            <a:avLst/>
          </a:prstGeom>
          <a:noFill/>
        </p:spPr>
        <p:txBody>
          <a:bodyPr wrap="none" rtlCol="0">
            <a:spAutoFit/>
          </a:bodyPr>
          <a:lstStyle/>
          <a:p>
            <a:r>
              <a:rPr kumimoji="1" lang="en-US" altLang="ko-Kore-KR">
                <a:solidFill>
                  <a:srgbClr val="FF0000"/>
                </a:solidFill>
                <a:highlight>
                  <a:srgbClr val="FFFF00"/>
                </a:highlight>
              </a:rPr>
              <a:t>pLN</a:t>
            </a:r>
            <a:endParaRPr kumimoji="1" lang="ko-Kore-KR" altLang="en-US">
              <a:solidFill>
                <a:srgbClr val="FF0000"/>
              </a:solidFill>
              <a:highlight>
                <a:srgbClr val="FFFF00"/>
              </a:highlight>
            </a:endParaRP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80225"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en-US" altLang="ko-Kore-KR"/>
              <a:t> </a:t>
            </a:r>
            <a:r>
              <a:rPr kumimoji="1" lang="ko-KR" altLang="en-US"/>
              <a:t>샘플 정보 테이블</a:t>
            </a:r>
            <a:endParaRPr kumimoji="1" lang="en-US" altLang="ko-Kore-KR"/>
          </a:p>
          <a:p>
            <a:pPr marL="285750" indent="-285750">
              <a:buFontTx/>
              <a:buChar char="-"/>
            </a:pPr>
            <a:r>
              <a:rPr kumimoji="1" lang="en-US" altLang="ko-Kore-KR"/>
              <a:t>count_table.txt</a:t>
            </a:r>
            <a:r>
              <a:rPr kumimoji="1" lang="ko-KR" altLang="en-US"/>
              <a:t> </a:t>
            </a:r>
            <a:r>
              <a:rPr kumimoji="1" lang="en-US" altLang="ko-KR"/>
              <a:t>:</a:t>
            </a:r>
            <a:r>
              <a:rPr kumimoji="1" lang="ko-KR" altLang="en-US"/>
              <a:t> 샘플별 유전자 발현량 테이블</a:t>
            </a:r>
            <a:endParaRPr kumimoji="1" lang="en-US" altLang="ko-Kore-K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실습 가능</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3583456" y="1235021"/>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3583458" y="2483754"/>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3583457" y="3553237"/>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14" name="내용 개체 틀 4"/>
          <p:cNvSpPr txBox="1">
            <a:spLocks/>
          </p:cNvSpPr>
          <p:nvPr/>
        </p:nvSpPr>
        <p:spPr>
          <a:xfrm>
            <a:off x="3583457" y="5279289"/>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2" name="TextBox 1">
            <a:extLst>
              <a:ext uri="{FF2B5EF4-FFF2-40B4-BE49-F238E27FC236}">
                <a16:creationId xmlns:a16="http://schemas.microsoft.com/office/drawing/2014/main" id="{B57D1D50-C100-4846-B8D3-0AF4330013E4}"/>
              </a:ext>
            </a:extLst>
          </p:cNvPr>
          <p:cNvSpPr txBox="1"/>
          <p:nvPr/>
        </p:nvSpPr>
        <p:spPr>
          <a:xfrm>
            <a:off x="3467343" y="1866746"/>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16" name="TextBox 15">
            <a:extLst>
              <a:ext uri="{FF2B5EF4-FFF2-40B4-BE49-F238E27FC236}">
                <a16:creationId xmlns:a16="http://schemas.microsoft.com/office/drawing/2014/main" id="{185F3932-CD6A-EE4C-BEA6-A1830EE377A8}"/>
              </a:ext>
            </a:extLst>
          </p:cNvPr>
          <p:cNvSpPr txBox="1"/>
          <p:nvPr/>
        </p:nvSpPr>
        <p:spPr>
          <a:xfrm>
            <a:off x="3467343" y="4046105"/>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pic>
        <p:nvPicPr>
          <p:cNvPr id="3" name="그림 2"/>
          <p:cNvPicPr>
            <a:picLocks noChangeAspect="1"/>
          </p:cNvPicPr>
          <p:nvPr/>
        </p:nvPicPr>
        <p:blipFill>
          <a:blip r:embed="rId2"/>
          <a:stretch>
            <a:fillRect/>
          </a:stretch>
        </p:blipFill>
        <p:spPr>
          <a:xfrm>
            <a:off x="186599" y="706641"/>
            <a:ext cx="2667311" cy="6038850"/>
          </a:xfrm>
          <a:prstGeom prst="rect">
            <a:avLst/>
          </a:prstGeom>
        </p:spPr>
      </p:pic>
      <p:sp>
        <p:nvSpPr>
          <p:cNvPr id="8" name="직사각형 7"/>
          <p:cNvSpPr/>
          <p:nvPr/>
        </p:nvSpPr>
        <p:spPr>
          <a:xfrm>
            <a:off x="186599" y="903953"/>
            <a:ext cx="3232104" cy="1134398"/>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2119583"/>
            <a:ext cx="3232104" cy="122780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9" y="3374231"/>
            <a:ext cx="3232104" cy="845344"/>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6599" y="4300538"/>
            <a:ext cx="3232104" cy="2450370"/>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C08E1590-092A-034C-A9F2-E5E1864444E6}"/>
              </a:ext>
            </a:extLst>
          </p:cNvPr>
          <p:cNvSpPr txBox="1"/>
          <p:nvPr/>
        </p:nvSpPr>
        <p:spPr>
          <a:xfrm>
            <a:off x="12523304" y="1995777"/>
            <a:ext cx="184731" cy="369332"/>
          </a:xfrm>
          <a:prstGeom prst="rect">
            <a:avLst/>
          </a:prstGeom>
          <a:noFill/>
        </p:spPr>
        <p:txBody>
          <a:bodyPr wrap="none" rtlCol="0">
            <a:spAutoFit/>
          </a:bodyPr>
          <a:lstStyle/>
          <a:p>
            <a:endParaRPr kumimoji="1" lang="ko-Kore-KR" altLang="en-US"/>
          </a:p>
        </p:txBody>
      </p:sp>
    </p:spTree>
    <p:extLst>
      <p:ext uri="{BB962C8B-B14F-4D97-AF65-F5344CB8AC3E}">
        <p14:creationId xmlns:p14="http://schemas.microsoft.com/office/powerpoint/2010/main" val="1630283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ko-KR" altLang="en-US" sz="1800" dirty="0"/>
              <a:t>같은 조건을 가진 </a:t>
            </a:r>
            <a:r>
              <a:rPr lang="en-US" altLang="ko-KR" sz="1800" dirty="0"/>
              <a:t>Sample</a:t>
            </a:r>
            <a:r>
              <a:rPr lang="ko-KR" altLang="en-US" sz="1800" dirty="0"/>
              <a:t>은 유사한 </a:t>
            </a:r>
            <a:r>
              <a:rPr lang="en-US" altLang="ko-KR" sz="1800" dirty="0"/>
              <a:t>Gene expression </a:t>
            </a:r>
            <a:r>
              <a:rPr lang="ko-KR" altLang="en-US" sz="1800" dirty="0"/>
              <a:t>을 가질 것으로 예상할 수 있음</a:t>
            </a:r>
            <a:endParaRPr lang="en-US" altLang="ko-KR" sz="1800" dirty="0"/>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252482"/>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241253"/>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74847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730807"/>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a:lnSpc>
                <a:spcPct val="130000"/>
              </a:lnSpc>
              <a:buFontTx/>
              <a:buChar char="-"/>
            </a:pPr>
            <a:r>
              <a:rPr lang="ko-KR" altLang="en-US" sz="1800" dirty="0"/>
              <a:t>대조군과 비교군 간 발현 차이가 유의한 유전자 후보군 선발하는 분석</a:t>
            </a:r>
            <a:endParaRPr lang="en-US" altLang="ko-KR" sz="1800" dirty="0"/>
          </a:p>
          <a:p>
            <a:pPr>
              <a:lnSpc>
                <a:spcPct val="130000"/>
              </a:lnSpc>
              <a:buFontTx/>
              <a:buChar char="-"/>
            </a:pPr>
            <a:r>
              <a:rPr lang="ko-KR" altLang="en-US" sz="1800" dirty="0"/>
              <a:t>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800" dirty="0"/>
          </a:p>
          <a:p>
            <a:pPr marL="0" indent="0">
              <a:lnSpc>
                <a:spcPct val="130000"/>
              </a:lnSpc>
              <a:buNone/>
            </a:pPr>
            <a:endParaRPr lang="en-US" altLang="ko-KR" sz="1800" dirty="0"/>
          </a:p>
        </p:txBody>
      </p:sp>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3"/>
          <a:srcRect b="43379"/>
          <a:stretch/>
        </p:blipFill>
        <p:spPr>
          <a:xfrm>
            <a:off x="186599" y="3576030"/>
            <a:ext cx="11729154" cy="1684369"/>
          </a:xfrm>
          <a:prstGeom prst="rect">
            <a:avLst/>
          </a:prstGeom>
        </p:spPr>
      </p:pic>
      <p:grpSp>
        <p:nvGrpSpPr>
          <p:cNvPr id="5" name="그룹 4"/>
          <p:cNvGrpSpPr/>
          <p:nvPr/>
        </p:nvGrpSpPr>
        <p:grpSpPr>
          <a:xfrm>
            <a:off x="2141169" y="5667824"/>
            <a:ext cx="7762431" cy="586380"/>
            <a:chOff x="2168995" y="6007814"/>
            <a:chExt cx="7762431" cy="5863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6358344" cy="584775"/>
                </a:xfrm>
                <a:prstGeom prst="rect">
                  <a:avLst/>
                </a:prstGeom>
                <a:noFill/>
              </p:spPr>
              <p:txBody>
                <a:bodyPr wrap="none" rtlCol="0">
                  <a:spAutoFit/>
                </a:bodyPr>
                <a:lstStyle/>
                <a:p>
                  <a:r>
                    <a:rPr lang="en-US" altLang="ko-KR" sz="1600" dirty="0"/>
                    <a:t>Cdc45</a:t>
                  </a:r>
                  <a:r>
                    <a:rPr lang="ko-KR" altLang="en-US" sz="1600" dirty="0"/>
                    <a:t>의 </a:t>
                  </a:r>
                  <a:r>
                    <a:rPr lang="ko-KR" altLang="en-US" sz="1600" dirty="0" err="1"/>
                    <a:t>발현량이</a:t>
                  </a:r>
                  <a:r>
                    <a:rPr lang="ko-KR" altLang="en-US" sz="1600" dirty="0"/>
                    <a:t> 비교군 대비 대조군에서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e>
                        <m:sup>
                          <m:r>
                            <a:rPr lang="en-US" altLang="ko-KR" sz="1600" b="0" i="1" smtClean="0">
                              <a:latin typeface="Cambria Math" panose="02040503050406030204" pitchFamily="18" charset="0"/>
                            </a:rPr>
                            <m:t>−1.31483</m:t>
                          </m:r>
                        </m:sup>
                      </m:sSup>
                    </m:oMath>
                  </a14:m>
                  <a:r>
                    <a:rPr lang="ko-KR" altLang="en-US" sz="1600" dirty="0"/>
                    <a:t>배 감소하였고 </a:t>
                  </a:r>
                  <a:endParaRPr lang="en-US" altLang="ko-KR" sz="1600" dirty="0"/>
                </a:p>
                <a:p>
                  <a:r>
                    <a:rPr lang="en-US" altLang="ko-KR" sz="1600" dirty="0"/>
                    <a:t>adjusted p value (</a:t>
                  </a:r>
                  <a:r>
                    <a:rPr lang="en-US" altLang="ko-KR" sz="1600" dirty="0" err="1"/>
                    <a:t>padj</a:t>
                  </a:r>
                  <a:r>
                    <a:rPr lang="en-US" altLang="ko-KR" sz="1600" dirty="0"/>
                    <a:t>) </a:t>
                  </a:r>
                  <a:r>
                    <a:rPr lang="ko-KR" altLang="en-US" sz="1600" dirty="0"/>
                    <a:t>가 </a:t>
                  </a:r>
                  <a14:m>
                    <m:oMath xmlns:m="http://schemas.openxmlformats.org/officeDocument/2006/math">
                      <m:r>
                        <a:rPr lang="en-US" altLang="ko-KR" sz="1600" b="0" i="1" smtClean="0">
                          <a:latin typeface="Cambria Math" panose="02040503050406030204" pitchFamily="18" charset="0"/>
                        </a:rPr>
                        <m:t>2.90373</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10</m:t>
                          </m:r>
                        </m:e>
                        <m:sup>
                          <m:r>
                            <a:rPr lang="en-US" altLang="ko-KR" sz="1600" b="0" i="1" smtClean="0">
                              <a:latin typeface="Cambria Math" panose="02040503050406030204" pitchFamily="18" charset="0"/>
                              <a:ea typeface="Cambria Math" panose="02040503050406030204" pitchFamily="18" charset="0"/>
                            </a:rPr>
                            <m:t>−7</m:t>
                          </m:r>
                        </m:sup>
                      </m:sSup>
                    </m:oMath>
                  </a14:m>
                  <a:r>
                    <a:rPr lang="ko-KR" altLang="en-US" sz="1600" dirty="0"/>
                    <a:t>로 차이가 유의미하다</a:t>
                  </a:r>
                  <a:r>
                    <a:rPr lang="en-US" altLang="ko-KR" sz="1600" dirty="0"/>
                    <a:t>.</a:t>
                  </a:r>
                  <a:endParaRPr lang="ko-KR" altLang="en-US" sz="1600" dirty="0"/>
                </a:p>
              </p:txBody>
            </p:sp>
          </mc:Choice>
          <mc:Fallback xmlns="">
            <p:sp>
              <p:nvSpPr>
                <p:cNvPr id="3" name="TextBox 2">
                  <a:extLst>
                    <a:ext uri="{FF2B5EF4-FFF2-40B4-BE49-F238E27FC236}">
                      <a16:creationId xmlns="" xmlns:a16="http://schemas.microsoft.com/office/drawing/2014/main" xmlns:a14="http://schemas.microsoft.com/office/drawing/2010/main" id="{1BDDA2C1-03DA-41F1-A879-7E20D290242E}"/>
                    </a:ext>
                  </a:extLst>
                </p:cNvPr>
                <p:cNvSpPr txBox="1">
                  <a:spLocks noRot="1" noChangeAspect="1" noMove="1" noResize="1" noEditPoints="1" noAdjustHandles="1" noChangeArrowheads="1" noChangeShapeType="1" noTextEdit="1"/>
                </p:cNvSpPr>
                <p:nvPr/>
              </p:nvSpPr>
              <p:spPr>
                <a:xfrm>
                  <a:off x="3573082" y="6009419"/>
                  <a:ext cx="6358344" cy="584775"/>
                </a:xfrm>
                <a:prstGeom prst="rect">
                  <a:avLst/>
                </a:prstGeom>
                <a:blipFill rotWithShape="0">
                  <a:blip r:embed="rId4"/>
                  <a:stretch>
                    <a:fillRect l="-575" t="-3125" b="-125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4EAE6DD-6600-4783-BA14-E6F3368EF3C5}"/>
              </a:ext>
            </a:extLst>
          </p:cNvPr>
          <p:cNvSpPr txBox="1"/>
          <p:nvPr/>
        </p:nvSpPr>
        <p:spPr>
          <a:xfrm>
            <a:off x="129017" y="3173937"/>
            <a:ext cx="2380918" cy="412421"/>
          </a:xfrm>
          <a:prstGeom prst="rect">
            <a:avLst/>
          </a:prstGeom>
          <a:noFill/>
        </p:spPr>
        <p:txBody>
          <a:bodyPr wrap="square" rtlCol="0">
            <a:spAutoFit/>
          </a:bodyPr>
          <a:lstStyle/>
          <a:p>
            <a:pPr>
              <a:lnSpc>
                <a:spcPct val="130000"/>
              </a:lnSpc>
            </a:pPr>
            <a:r>
              <a:rPr lang="en-US" altLang="ko-KR" sz="1600" b="1" dirty="0"/>
              <a:t>&lt; DESeq2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Tree>
    <p:extLst>
      <p:ext uri="{BB962C8B-B14F-4D97-AF65-F5344CB8AC3E}">
        <p14:creationId xmlns:p14="http://schemas.microsoft.com/office/powerpoint/2010/main" val="96145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t>두 집단의 값들이 유의한 차이를 보이는지 검정한 통계량보다 크거나 같은 값을 얻을 수 있는 확률</a:t>
                </a:r>
                <a:r>
                  <a:rPr lang="en-US" altLang="ko-KR" sz="1800" dirty="0"/>
                  <a:t>.</a:t>
                </a:r>
              </a:p>
              <a:p>
                <a:pPr>
                  <a:lnSpc>
                    <a:spcPct val="130000"/>
                  </a:lnSpc>
                  <a:buFont typeface="Wingdings" panose="05000000000000000000" pitchFamily="2" charset="2"/>
                  <a:buChar char="à"/>
                </a:pP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이보다 차이가 나는 값이 나올 확률이 </a:t>
                </a:r>
                <a:r>
                  <a:rPr lang="en-US" altLang="ko-KR" sz="1800" dirty="0">
                    <a:sym typeface="Wingdings" panose="05000000000000000000" pitchFamily="2" charset="2"/>
                  </a:rPr>
                  <a:t>100</a:t>
                </a:r>
                <a:r>
                  <a:rPr lang="ko-KR" altLang="en-US" sz="1800" dirty="0">
                    <a:sym typeface="Wingdings" panose="05000000000000000000" pitchFamily="2" charset="2"/>
                  </a:rPr>
                  <a:t>번 중 </a:t>
                </a:r>
                <a:r>
                  <a:rPr lang="en-US" altLang="ko-KR" sz="1800" dirty="0">
                    <a:sym typeface="Wingdings" panose="05000000000000000000" pitchFamily="2" charset="2"/>
                  </a:rPr>
                  <a:t>5</a:t>
                </a:r>
                <a:r>
                  <a:rPr lang="ko-KR" altLang="en-US" sz="1800" dirty="0">
                    <a:sym typeface="Wingdings" panose="05000000000000000000" pitchFamily="2" charset="2"/>
                  </a:rPr>
                  <a:t>번 이하라는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t>두 집단 간 유의한 유전자를 뽑기 위해 유전자마다 가설 검정 진행</a:t>
                </a:r>
                <a:endParaRPr lang="en-US" altLang="ko-KR" sz="1800" dirty="0"/>
              </a:p>
              <a:p>
                <a:pPr>
                  <a:lnSpc>
                    <a:spcPct val="130000"/>
                  </a:lnSpc>
                  <a:buFont typeface="Wingdings" panose="05000000000000000000" pitchFamily="2" charset="2"/>
                  <a:buChar char="à"/>
                </a:pPr>
                <a:r>
                  <a:rPr lang="ko-KR" altLang="en-US" sz="1800" dirty="0">
                    <a:sym typeface="Wingdings" panose="05000000000000000000" pitchFamily="2" charset="2"/>
                  </a:rPr>
                  <a:t>한 가설 </a:t>
                </a:r>
                <a:r>
                  <a:rPr lang="en-US" altLang="ko-KR" sz="1800" dirty="0">
                    <a:sym typeface="Wingdings" panose="05000000000000000000" pitchFamily="2" charset="2"/>
                  </a:rPr>
                  <a:t>(</a:t>
                </a:r>
                <a:r>
                  <a:rPr lang="ko-KR" altLang="en-US" sz="1800" dirty="0">
                    <a:sym typeface="Wingdings" panose="05000000000000000000" pitchFamily="2" charset="2"/>
                  </a:rPr>
                  <a:t>유전자</a:t>
                </a:r>
                <a:r>
                  <a:rPr lang="en-US" altLang="ko-KR" sz="1800" dirty="0">
                    <a:sym typeface="Wingdings" panose="05000000000000000000" pitchFamily="2" charset="2"/>
                  </a:rPr>
                  <a:t>) </a:t>
                </a:r>
                <a:r>
                  <a:rPr lang="ko-KR" altLang="en-US" sz="1800" dirty="0">
                    <a:sym typeface="Wingdings" panose="05000000000000000000" pitchFamily="2" charset="2"/>
                  </a:rPr>
                  <a:t>당 유의미함을 올바르게 판단할 확률 </a:t>
                </a:r>
                <a:r>
                  <a:rPr lang="en-US" altLang="ko-KR" sz="1800" dirty="0">
                    <a:sym typeface="Wingdings" panose="05000000000000000000" pitchFamily="2" charset="2"/>
                  </a:rPr>
                  <a:t>1-0.05=0.95</a:t>
                </a:r>
              </a:p>
              <a:p>
                <a:pPr>
                  <a:lnSpc>
                    <a:spcPct val="130000"/>
                  </a:lnSpc>
                  <a:buFont typeface="Wingdings" panose="05000000000000000000" pitchFamily="2" charset="2"/>
                  <a:buChar char="à"/>
                </a:pPr>
                <a:r>
                  <a:rPr lang="ko-KR" altLang="en-US" sz="1800" dirty="0">
                    <a:sym typeface="Wingdings" panose="05000000000000000000" pitchFamily="2" charset="2"/>
                  </a:rPr>
                  <a:t>유전자가 </a:t>
                </a:r>
                <a:r>
                  <a:rPr lang="en-US" altLang="ko-KR" sz="1800" dirty="0">
                    <a:sym typeface="Wingdings" panose="05000000000000000000" pitchFamily="2" charset="2"/>
                  </a:rPr>
                  <a:t>3</a:t>
                </a:r>
                <a:r>
                  <a:rPr lang="ko-KR" altLang="en-US" sz="1800" dirty="0">
                    <a:sym typeface="Wingdings" panose="05000000000000000000" pitchFamily="2" charset="2"/>
                  </a:rPr>
                  <a:t>개만 있어도 </a:t>
                </a:r>
                <a14:m>
                  <m:oMath xmlns:m="http://schemas.openxmlformats.org/officeDocument/2006/math">
                    <m:sSup>
                      <m:sSupPr>
                        <m:ctrlPr>
                          <a:rPr lang="en-US" altLang="ko-KR" sz="1800" b="0" i="1" smtClean="0">
                            <a:latin typeface="Cambria Math" panose="02040503050406030204" pitchFamily="18" charset="0"/>
                            <a:sym typeface="Wingdings" panose="05000000000000000000" pitchFamily="2" charset="2"/>
                          </a:rPr>
                        </m:ctrlPr>
                      </m:sSupPr>
                      <m:e>
                        <m:r>
                          <a:rPr lang="en-US" altLang="ko-KR" sz="1800" b="0" i="1" smtClean="0">
                            <a:latin typeface="Cambria Math" panose="02040503050406030204" pitchFamily="18" charset="0"/>
                            <a:sym typeface="Wingdings" panose="05000000000000000000" pitchFamily="2" charset="2"/>
                          </a:rPr>
                          <m:t>0.95</m:t>
                        </m:r>
                      </m:e>
                      <m:sup>
                        <m:r>
                          <a:rPr lang="en-US" altLang="ko-KR" sz="1800" b="0" i="1" smtClean="0">
                            <a:latin typeface="Cambria Math" panose="02040503050406030204" pitchFamily="18" charset="0"/>
                            <a:sym typeface="Wingdings" panose="05000000000000000000" pitchFamily="2" charset="2"/>
                          </a:rPr>
                          <m:t>3</m:t>
                        </m:r>
                      </m:sup>
                    </m:sSup>
                    <m:r>
                      <a:rPr lang="en-US" altLang="ko-KR" sz="1800" b="0" i="1" smtClean="0">
                        <a:latin typeface="Cambria Math" panose="02040503050406030204" pitchFamily="18" charset="0"/>
                        <a:sym typeface="Wingdings" panose="05000000000000000000" pitchFamily="2" charset="2"/>
                      </a:rPr>
                      <m:t>=0.857</m:t>
                    </m:r>
                  </m:oMath>
                </a14:m>
                <a:r>
                  <a:rPr lang="ko-KR" altLang="en-US" sz="1800" dirty="0"/>
                  <a:t>로 확률이 매우 감소하기 때문에 이를 보정해주는 값</a:t>
                </a:r>
                <a:r>
                  <a:rPr lang="en-US" altLang="ko-KR" sz="1800" dirty="0"/>
                  <a:t>.</a:t>
                </a:r>
              </a:p>
              <a:p>
                <a:pPr marL="0" indent="0">
                  <a:lnSpc>
                    <a:spcPct val="130000"/>
                  </a:lnSpc>
                  <a:buNone/>
                </a:pPr>
                <a:endParaRPr lang="en-US" altLang="ko-KR" sz="18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86599" y="1203053"/>
                <a:ext cx="11671572" cy="5300383"/>
              </a:xfrm>
              <a:blipFill>
                <a:blip r:embed="rId3"/>
                <a:stretch>
                  <a:fillRect l="-326"/>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286355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23" name="TextBox 22"/>
          <p:cNvSpPr txBox="1"/>
          <p:nvPr/>
        </p:nvSpPr>
        <p:spPr>
          <a:xfrm>
            <a:off x="7290452" y="2119813"/>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29" name="TextBox 28"/>
          <p:cNvSpPr txBox="1"/>
          <p:nvPr/>
        </p:nvSpPr>
        <p:spPr>
          <a:xfrm>
            <a:off x="7290452" y="3409942"/>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25" name="TextBox 24">
            <a:extLst>
              <a:ext uri="{FF2B5EF4-FFF2-40B4-BE49-F238E27FC236}">
                <a16:creationId xmlns:a16="http://schemas.microsoft.com/office/drawing/2014/main" id="{4C272A49-C224-48B5-B713-8706FA2575D4}"/>
              </a:ext>
            </a:extLst>
          </p:cNvPr>
          <p:cNvSpPr txBox="1"/>
          <p:nvPr/>
        </p:nvSpPr>
        <p:spPr>
          <a:xfrm>
            <a:off x="286310" y="4447385"/>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33" name="TextBox 32">
            <a:extLst>
              <a:ext uri="{FF2B5EF4-FFF2-40B4-BE49-F238E27FC236}">
                <a16:creationId xmlns:a16="http://schemas.microsoft.com/office/drawing/2014/main" id="{44810605-476E-44E7-B91D-FD2C1D17C0AB}"/>
              </a:ext>
            </a:extLst>
          </p:cNvPr>
          <p:cNvSpPr txBox="1"/>
          <p:nvPr/>
        </p:nvSpPr>
        <p:spPr>
          <a:xfrm>
            <a:off x="1166170" y="4447385"/>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34" name="TextBox 33">
            <a:extLst>
              <a:ext uri="{FF2B5EF4-FFF2-40B4-BE49-F238E27FC236}">
                <a16:creationId xmlns:a16="http://schemas.microsoft.com/office/drawing/2014/main" id="{F1C8DEA7-C173-4B9F-9C99-AAF914F713A9}"/>
              </a:ext>
            </a:extLst>
          </p:cNvPr>
          <p:cNvSpPr txBox="1"/>
          <p:nvPr/>
        </p:nvSpPr>
        <p:spPr>
          <a:xfrm>
            <a:off x="6085411" y="4447385"/>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3" name="그림 2"/>
          <p:cNvPicPr>
            <a:picLocks noChangeAspect="1"/>
          </p:cNvPicPr>
          <p:nvPr/>
        </p:nvPicPr>
        <p:blipFill>
          <a:blip r:embed="rId3"/>
          <a:stretch>
            <a:fillRect/>
          </a:stretch>
        </p:blipFill>
        <p:spPr>
          <a:xfrm>
            <a:off x="1278534" y="4877172"/>
            <a:ext cx="4674793" cy="1692597"/>
          </a:xfrm>
          <a:prstGeom prst="rect">
            <a:avLst/>
          </a:prstGeom>
        </p:spPr>
      </p:pic>
      <p:pic>
        <p:nvPicPr>
          <p:cNvPr id="7" name="그림 6"/>
          <p:cNvPicPr>
            <a:picLocks noChangeAspect="1"/>
          </p:cNvPicPr>
          <p:nvPr/>
        </p:nvPicPr>
        <p:blipFill>
          <a:blip r:embed="rId4"/>
          <a:stretch>
            <a:fillRect/>
          </a:stretch>
        </p:blipFill>
        <p:spPr>
          <a:xfrm>
            <a:off x="6163694" y="4877172"/>
            <a:ext cx="5322289" cy="1693861"/>
          </a:xfrm>
          <a:prstGeom prst="rect">
            <a:avLst/>
          </a:prstGeom>
        </p:spPr>
      </p:pic>
      <p:pic>
        <p:nvPicPr>
          <p:cNvPr id="8" name="그림 7"/>
          <p:cNvPicPr>
            <a:picLocks noChangeAspect="1"/>
          </p:cNvPicPr>
          <p:nvPr/>
        </p:nvPicPr>
        <p:blipFill rotWithShape="1">
          <a:blip r:embed="rId5"/>
          <a:srcRect l="392"/>
          <a:stretch/>
        </p:blipFill>
        <p:spPr>
          <a:xfrm>
            <a:off x="307910" y="1841049"/>
            <a:ext cx="5486568" cy="2449854"/>
          </a:xfrm>
          <a:prstGeom prst="rect">
            <a:avLst/>
          </a:prstGeom>
        </p:spPr>
      </p:pic>
      <p:sp>
        <p:nvSpPr>
          <p:cNvPr id="10" name="오른쪽 중괄호 9"/>
          <p:cNvSpPr/>
          <p:nvPr/>
        </p:nvSpPr>
        <p:spPr>
          <a:xfrm>
            <a:off x="5924352" y="1841049"/>
            <a:ext cx="1225685" cy="97835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29866" y="2990771"/>
            <a:ext cx="1225198" cy="1279842"/>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56797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8" name="그림 7"/>
          <p:cNvPicPr>
            <a:picLocks noChangeAspect="1"/>
          </p:cNvPicPr>
          <p:nvPr/>
        </p:nvPicPr>
        <p:blipFill>
          <a:blip r:embed="rId3"/>
          <a:stretch>
            <a:fillRect/>
          </a:stretch>
        </p:blipFill>
        <p:spPr>
          <a:xfrm>
            <a:off x="286310" y="2473304"/>
            <a:ext cx="6007486" cy="2317428"/>
          </a:xfrm>
          <a:prstGeom prst="rect">
            <a:avLst/>
          </a:prstGeom>
        </p:spPr>
      </p:pic>
      <p:sp>
        <p:nvSpPr>
          <p:cNvPr id="10" name="오른쪽 중괄호 9"/>
          <p:cNvSpPr/>
          <p:nvPr/>
        </p:nvSpPr>
        <p:spPr>
          <a:xfrm>
            <a:off x="5953327" y="2633945"/>
            <a:ext cx="1225685" cy="37482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5953814" y="3062057"/>
            <a:ext cx="1225198" cy="112995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327" y="4245299"/>
            <a:ext cx="1225198" cy="43758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302080" y="2631543"/>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298469" y="3430937"/>
            <a:ext cx="2201244" cy="377091"/>
          </a:xfrm>
          <a:prstGeom prst="rect">
            <a:avLst/>
          </a:prstGeom>
          <a:noFill/>
        </p:spPr>
        <p:txBody>
          <a:bodyPr wrap="none" rtlCol="0">
            <a:spAutoFit/>
          </a:bodyPr>
          <a:lstStyle/>
          <a:p>
            <a:pPr>
              <a:lnSpc>
                <a:spcPct val="130000"/>
              </a:lnSpc>
            </a:pPr>
            <a:r>
              <a:rPr lang="en-US" altLang="ko-KR" sz="1600" dirty="0"/>
              <a:t>Draw plot by ggplot2</a:t>
            </a:r>
          </a:p>
        </p:txBody>
      </p:sp>
      <p:sp>
        <p:nvSpPr>
          <p:cNvPr id="26" name="직사각형 25"/>
          <p:cNvSpPr/>
          <p:nvPr/>
        </p:nvSpPr>
        <p:spPr>
          <a:xfrm>
            <a:off x="1553213" y="2677293"/>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494510" y="3037957"/>
            <a:ext cx="646384"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801188" y="4504999"/>
            <a:ext cx="55014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298469" y="4275544"/>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30075" y="435514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9974338" y="389509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1132433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Packages : ggplot2</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pic>
        <p:nvPicPr>
          <p:cNvPr id="5" name="내용 개체 틀 4">
            <a:extLst>
              <a:ext uri="{FF2B5EF4-FFF2-40B4-BE49-F238E27FC236}">
                <a16:creationId xmlns:a16="http://schemas.microsoft.com/office/drawing/2014/main" id="{11AC576E-377F-1246-A252-1935B16EF6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542" b="1"/>
          <a:stretch/>
        </p:blipFill>
        <p:spPr>
          <a:xfrm>
            <a:off x="386058" y="1370544"/>
            <a:ext cx="5709942" cy="2566041"/>
          </a:xfr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7E9B3EEA-8E46-CC45-9B6F-D8A02582833E}"/>
              </a:ext>
            </a:extLst>
          </p:cNvPr>
          <p:cNvPicPr>
            <a:picLocks noChangeAspect="1"/>
          </p:cNvPicPr>
          <p:nvPr/>
        </p:nvPicPr>
        <p:blipFill>
          <a:blip r:embed="rId4"/>
          <a:stretch>
            <a:fillRect/>
          </a:stretch>
        </p:blipFill>
        <p:spPr>
          <a:xfrm>
            <a:off x="6664664" y="1370544"/>
            <a:ext cx="5141278" cy="1971318"/>
          </a:xfrm>
          <a:prstGeom prst="rect">
            <a:avLst/>
          </a:prstGeom>
        </p:spPr>
      </p:pic>
      <p:pic>
        <p:nvPicPr>
          <p:cNvPr id="11" name="그림 10">
            <a:extLst>
              <a:ext uri="{FF2B5EF4-FFF2-40B4-BE49-F238E27FC236}">
                <a16:creationId xmlns:a16="http://schemas.microsoft.com/office/drawing/2014/main" id="{1FA6E5D9-817F-614F-909F-A4B75A1365F5}"/>
              </a:ext>
            </a:extLst>
          </p:cNvPr>
          <p:cNvPicPr>
            <a:picLocks noChangeAspect="1"/>
          </p:cNvPicPr>
          <p:nvPr/>
        </p:nvPicPr>
        <p:blipFill>
          <a:blip r:embed="rId5"/>
          <a:stretch>
            <a:fillRect/>
          </a:stretch>
        </p:blipFill>
        <p:spPr>
          <a:xfrm>
            <a:off x="6664664" y="3575002"/>
            <a:ext cx="4230405" cy="2376091"/>
          </a:xfrm>
          <a:prstGeom prst="rect">
            <a:avLst/>
          </a:prstGeom>
        </p:spPr>
      </p:pic>
      <p:sp>
        <p:nvSpPr>
          <p:cNvPr id="25" name="TextBox 24">
            <a:extLst>
              <a:ext uri="{FF2B5EF4-FFF2-40B4-BE49-F238E27FC236}">
                <a16:creationId xmlns:a16="http://schemas.microsoft.com/office/drawing/2014/main" id="{00E45B5C-02E5-A847-89EC-E2E242D4E9FD}"/>
              </a:ext>
            </a:extLst>
          </p:cNvPr>
          <p:cNvSpPr txBox="1"/>
          <p:nvPr/>
        </p:nvSpPr>
        <p:spPr>
          <a:xfrm>
            <a:off x="337180" y="4119012"/>
            <a:ext cx="6130976" cy="369332"/>
          </a:xfrm>
          <a:prstGeom prst="rect">
            <a:avLst/>
          </a:prstGeom>
          <a:noFill/>
        </p:spPr>
        <p:txBody>
          <a:bodyPr wrap="square">
            <a:spAutoFit/>
          </a:bodyPr>
          <a:lstStyle/>
          <a:p>
            <a:r>
              <a:rPr lang="ko-Kore-KR" altLang="en-US" dirty="0">
                <a:hlinkClick r:id="rId6"/>
              </a:rPr>
              <a:t>https://ggplot2.tidyverse.org/reference/index.html</a:t>
            </a:r>
            <a:endParaRPr lang="en-US" altLang="ko-Kore-KR" dirty="0"/>
          </a:p>
        </p:txBody>
      </p:sp>
    </p:spTree>
    <p:extLst>
      <p:ext uri="{BB962C8B-B14F-4D97-AF65-F5344CB8AC3E}">
        <p14:creationId xmlns:p14="http://schemas.microsoft.com/office/powerpoint/2010/main" val="4290765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7389" y="4309060"/>
            <a:ext cx="2956259" cy="377091"/>
          </a:xfrm>
          <a:prstGeom prst="rect">
            <a:avLst/>
          </a:prstGeom>
          <a:noFill/>
        </p:spPr>
        <p:txBody>
          <a:bodyPr wrap="none" rtlCol="0">
            <a:spAutoFit/>
          </a:bodyPr>
          <a:lstStyle/>
          <a:p>
            <a:pPr>
              <a:lnSpc>
                <a:spcPct val="130000"/>
              </a:lnSpc>
            </a:pPr>
            <a:r>
              <a:rPr lang="en-US" altLang="ko-KR" sz="1600" dirty="0"/>
              <a:t>Run DEG analysis by DESeq2</a:t>
            </a:r>
          </a:p>
        </p:txBody>
      </p:sp>
      <p:sp>
        <p:nvSpPr>
          <p:cNvPr id="29" name="TextBox 28"/>
          <p:cNvSpPr txBox="1"/>
          <p:nvPr/>
        </p:nvSpPr>
        <p:spPr>
          <a:xfrm>
            <a:off x="8747389" y="6195955"/>
            <a:ext cx="1420902" cy="377091"/>
          </a:xfrm>
          <a:prstGeom prst="rect">
            <a:avLst/>
          </a:prstGeom>
          <a:noFill/>
        </p:spPr>
        <p:txBody>
          <a:bodyPr wrap="none" rtlCol="0">
            <a:spAutoFit/>
          </a:bodyPr>
          <a:lstStyle/>
          <a:p>
            <a:pPr>
              <a:lnSpc>
                <a:spcPct val="130000"/>
              </a:lnSpc>
            </a:pPr>
            <a:r>
              <a:rPr lang="en-US" altLang="ko-KR" sz="1600" dirty="0"/>
              <a:t>Save RDS file</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7389" y="5129300"/>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pic>
        <p:nvPicPr>
          <p:cNvPr id="7" name="그림 6"/>
          <p:cNvPicPr>
            <a:picLocks noChangeAspect="1"/>
          </p:cNvPicPr>
          <p:nvPr/>
        </p:nvPicPr>
        <p:blipFill rotWithShape="1">
          <a:blip r:embed="rId3"/>
          <a:srcRect l="202"/>
          <a:stretch/>
        </p:blipFill>
        <p:spPr>
          <a:xfrm>
            <a:off x="304800" y="2441158"/>
            <a:ext cx="7366848" cy="4140402"/>
          </a:xfrm>
          <a:prstGeom prst="rect">
            <a:avLst/>
          </a:prstGeom>
        </p:spPr>
      </p:pic>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24225" y="5610147"/>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8564" y="4838698"/>
            <a:ext cx="1225198" cy="95250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5928" y="4219381"/>
            <a:ext cx="1225685" cy="5905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오른쪽 중괄호 33">
            <a:extLst>
              <a:ext uri="{FF2B5EF4-FFF2-40B4-BE49-F238E27FC236}">
                <a16:creationId xmlns:a16="http://schemas.microsoft.com/office/drawing/2014/main" id="{EED46B05-E63D-4629-A2AD-FC182835B08E}"/>
              </a:ext>
            </a:extLst>
          </p:cNvPr>
          <p:cNvSpPr/>
          <p:nvPr/>
        </p:nvSpPr>
        <p:spPr>
          <a:xfrm>
            <a:off x="7424326" y="6223825"/>
            <a:ext cx="1225198" cy="34922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09359" y="2782706"/>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66114" y="3275880"/>
            <a:ext cx="2425023" cy="412421"/>
          </a:xfrm>
          <a:prstGeom prst="rect">
            <a:avLst/>
          </a:prstGeom>
          <a:noFill/>
        </p:spPr>
        <p:txBody>
          <a:bodyPr wrap="none" rtlCol="0">
            <a:spAutoFit/>
          </a:bodyPr>
          <a:lstStyle/>
          <a:p>
            <a:pPr>
              <a:lnSpc>
                <a:spcPct val="130000"/>
              </a:lnSpc>
            </a:pPr>
            <a:r>
              <a:rPr lang="en-US" altLang="ko-KR" sz="1600" dirty="0"/>
              <a:t>Prepare DESeq2 dataset</a:t>
            </a:r>
          </a:p>
        </p:txBody>
      </p:sp>
    </p:spTree>
    <p:extLst>
      <p:ext uri="{BB962C8B-B14F-4D97-AF65-F5344CB8AC3E}">
        <p14:creationId xmlns:p14="http://schemas.microsoft.com/office/powerpoint/2010/main" val="2435942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461665"/>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a:t>
            </a:r>
            <a:r>
              <a:rPr lang="en" altLang="ko-Kore-KR" b="0" i="0" dirty="0">
                <a:solidFill>
                  <a:srgbClr val="000000"/>
                </a:solidFill>
                <a:effectLst/>
                <a:latin typeface="나눔고딕" panose="020D0604000000000000" pitchFamily="34" charset="-127"/>
                <a:ea typeface="나눔고딕" panose="020D0604000000000000" pitchFamily="34" charset="-127"/>
              </a:rPr>
              <a:t>)</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730853" y="5797882"/>
            <a:ext cx="10730294" cy="923330"/>
          </a:xfrm>
          <a:prstGeom prst="rect">
            <a:avLst/>
          </a:prstGeom>
          <a:noFill/>
        </p:spPr>
        <p:txBody>
          <a:bodyPr wrap="square" rtlCol="0">
            <a:spAutoFit/>
          </a:bodyPr>
          <a:lstStyle/>
          <a:p>
            <a:pPr algn="ctr"/>
            <a:r>
              <a:rPr kumimoji="1" lang="ko-Kore-KR" altLang="en-US" dirty="0"/>
              <a:t>위 코드는 그림을 그리는데 필요한 라이브러리를 불러오고</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불러오는 코드입니다</a:t>
            </a:r>
            <a:r>
              <a:rPr kumimoji="1" lang="en-US" altLang="ko-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pic>
        <p:nvPicPr>
          <p:cNvPr id="3" name="그림 2">
            <a:extLst>
              <a:ext uri="{FF2B5EF4-FFF2-40B4-BE49-F238E27FC236}">
                <a16:creationId xmlns:a16="http://schemas.microsoft.com/office/drawing/2014/main" id="{E7A86947-E225-6743-B68F-283B27A656F2}"/>
              </a:ext>
            </a:extLst>
          </p:cNvPr>
          <p:cNvPicPr>
            <a:picLocks noChangeAspect="1"/>
          </p:cNvPicPr>
          <p:nvPr/>
        </p:nvPicPr>
        <p:blipFill>
          <a:blip r:embed="rId2"/>
          <a:stretch>
            <a:fillRect/>
          </a:stretch>
        </p:blipFill>
        <p:spPr>
          <a:xfrm>
            <a:off x="3227442" y="1311402"/>
            <a:ext cx="5737116" cy="4398844"/>
          </a:xfrm>
          <a:prstGeom prst="rect">
            <a:avLst/>
          </a:prstGeom>
        </p:spPr>
      </p:pic>
    </p:spTree>
    <p:extLst>
      <p:ext uri="{BB962C8B-B14F-4D97-AF65-F5344CB8AC3E}">
        <p14:creationId xmlns:p14="http://schemas.microsoft.com/office/powerpoint/2010/main" val="1878199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6B294B0C-1413-0448-AF1C-855E9DB98DDA}"/>
              </a:ext>
            </a:extLst>
          </p:cNvPr>
          <p:cNvPicPr>
            <a:picLocks noChangeAspect="1"/>
          </p:cNvPicPr>
          <p:nvPr/>
        </p:nvPicPr>
        <p:blipFill>
          <a:blip r:embed="rId2"/>
          <a:stretch>
            <a:fillRect/>
          </a:stretch>
        </p:blipFill>
        <p:spPr>
          <a:xfrm>
            <a:off x="1244600" y="1955800"/>
            <a:ext cx="9702800" cy="2946400"/>
          </a:xfrm>
          <a:prstGeom prst="rect">
            <a:avLst/>
          </a:prstGeom>
        </p:spPr>
      </p:pic>
      <p:sp>
        <p:nvSpPr>
          <p:cNvPr id="8" name="직사각형 7">
            <a:extLst>
              <a:ext uri="{FF2B5EF4-FFF2-40B4-BE49-F238E27FC236}">
                <a16:creationId xmlns:a16="http://schemas.microsoft.com/office/drawing/2014/main" id="{3C446F8B-9E8F-5248-A3E6-DED64672A4B2}"/>
              </a:ext>
            </a:extLst>
          </p:cNvPr>
          <p:cNvSpPr/>
          <p:nvPr/>
        </p:nvSpPr>
        <p:spPr>
          <a:xfrm>
            <a:off x="2508069" y="3060250"/>
            <a:ext cx="1397725"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782491" y="2968809"/>
            <a:ext cx="2238103" cy="193339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705702" y="3014529"/>
            <a:ext cx="1241698"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730853" y="5360319"/>
            <a:ext cx="10730294" cy="646331"/>
          </a:xfrm>
          <a:prstGeom prst="rect">
            <a:avLst/>
          </a:prstGeom>
          <a:noFill/>
        </p:spPr>
        <p:txBody>
          <a:bodyPr wrap="square" rtlCol="0">
            <a:spAutoFit/>
          </a:bodyPr>
          <a:lstStyle/>
          <a:p>
            <a:pPr algn="ctr"/>
            <a:r>
              <a:rPr kumimoji="1" lang="en-US" altLang="ko-Kore-KR" dirty="0"/>
              <a:t>Day8</a:t>
            </a:r>
            <a:r>
              <a:rPr kumimoji="1" lang="ko-Kore-KR" altLang="en-US" dirty="0"/>
              <a:t>에서의 </a:t>
            </a:r>
            <a:r>
              <a:rPr kumimoji="1" lang="en-US" altLang="ko-Kore-KR" dirty="0"/>
              <a:t>DESeq</a:t>
            </a:r>
            <a:r>
              <a:rPr kumimoji="1" lang="en-US" altLang="ko-KR" dirty="0"/>
              <a:t>2</a:t>
            </a:r>
            <a:r>
              <a:rPr kumimoji="1" lang="ko-KR" altLang="en-US" dirty="0"/>
              <a:t>결과를 살펴보면 </a:t>
            </a:r>
            <a:endParaRPr kumimoji="1" lang="en-US" altLang="ko-KR" dirty="0"/>
          </a:p>
          <a:p>
            <a:pPr algn="ctr"/>
            <a:r>
              <a:rPr kumimoji="1" lang="ko-KR" altLang="en-US" dirty="0" err="1"/>
              <a:t>유전자별</a:t>
            </a:r>
            <a:r>
              <a:rPr kumimoji="1" lang="ko-KR" altLang="en-US" dirty="0"/>
              <a:t> </a:t>
            </a:r>
            <a:r>
              <a:rPr kumimoji="1" lang="en-US" altLang="ko-KR" dirty="0"/>
              <a:t>Log2FoldChange</a:t>
            </a:r>
            <a:r>
              <a:rPr kumimoji="1" lang="ko-KR" altLang="en-US" dirty="0"/>
              <a:t>와 </a:t>
            </a:r>
            <a:r>
              <a:rPr kumimoji="1" lang="en-US" altLang="ko-KR" dirty="0" err="1"/>
              <a:t>pvalue</a:t>
            </a:r>
            <a:r>
              <a:rPr kumimoji="1" lang="en-US" altLang="ko-KR" dirty="0"/>
              <a:t>(raw p-value), </a:t>
            </a:r>
            <a:r>
              <a:rPr kumimoji="1" lang="en-US" altLang="ko-KR" dirty="0" err="1"/>
              <a:t>padj</a:t>
            </a:r>
            <a:r>
              <a:rPr kumimoji="1" lang="en-US" altLang="ko-KR" dirty="0"/>
              <a:t>(adjusted p-value) </a:t>
            </a:r>
            <a:r>
              <a:rPr kumimoji="1" lang="ko-KR" altLang="en-US" dirty="0"/>
              <a:t>정보가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208814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1196747" y="1416682"/>
            <a:ext cx="9538609" cy="861774"/>
          </a:xfrm>
          <a:prstGeom prst="rect">
            <a:avLst/>
          </a:prstGeom>
        </p:spPr>
        <p:txBody>
          <a:bodyPr wrap="square">
            <a:spAutoFit/>
          </a:bodyPr>
          <a:lstStyle/>
          <a:p>
            <a:r>
              <a:rPr lang="en-US" altLang="ko-KR" sz="1600" b="1" dirty="0" err="1"/>
              <a:t>EnhancedVolcano</a:t>
            </a:r>
            <a:r>
              <a:rPr lang="ko-KR" altLang="en-US" sz="1600" b="1" dirty="0"/>
              <a:t> </a:t>
            </a:r>
            <a:r>
              <a:rPr lang="en-US" altLang="ko-KR" sz="1600" b="1" dirty="0"/>
              <a:t>vignette</a:t>
            </a:r>
            <a:r>
              <a:rPr lang="ko-KR" altLang="en-US" sz="1600" b="1" dirty="0"/>
              <a:t> </a:t>
            </a:r>
            <a:r>
              <a:rPr lang="en-US" altLang="ko-KR" sz="1600" b="1" dirty="0"/>
              <a:t>:</a:t>
            </a:r>
            <a:r>
              <a:rPr lang="ko-KR" altLang="en-US" sz="1600" b="1" dirty="0"/>
              <a:t> </a:t>
            </a:r>
            <a:r>
              <a:rPr lang="ko-Kore-KR" altLang="en-US" sz="1600" dirty="0">
                <a:hlinkClick r:id="rId3"/>
              </a:rPr>
              <a:t>https://bioconductor.org/packages/release/bioc/vignettes/EnhancedVolcano/inst/doc/EnhancedVolcano.html</a:t>
            </a:r>
            <a:endParaRPr lang="en-US" altLang="ko-Kore-KR" sz="1600" dirty="0"/>
          </a:p>
          <a:p>
            <a:endParaRPr lang="ko-Kore-KR" altLang="en-US"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46003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표</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이름</a:t>
            </a:r>
            <a:r>
              <a:rPr lang="en-US" altLang="ko-KR" dirty="0"/>
              <a:t>(</a:t>
            </a:r>
            <a:r>
              <a:rPr lang="ko-KR" altLang="en-US" dirty="0"/>
              <a:t>라벨</a:t>
            </a:r>
            <a:r>
              <a:rPr lang="en-US" altLang="ko-KR" dirty="0"/>
              <a:t>),</a:t>
            </a:r>
            <a:r>
              <a:rPr lang="ko-KR" altLang="en-US" dirty="0"/>
              <a:t> 기본적으로는 데이터 프레임의 </a:t>
            </a:r>
            <a:r>
              <a:rPr lang="en-US" altLang="ko-KR" dirty="0" err="1"/>
              <a:t>rowname</a:t>
            </a:r>
            <a:r>
              <a:rPr lang="ko-KR" altLang="en-US" dirty="0"/>
              <a:t>을 사용함</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열의 이름</a:t>
            </a:r>
            <a:endParaRPr lang="ko-Kore-KR" altLang="en-US"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열의 이름</a:t>
            </a:r>
            <a:endParaRPr lang="ko-Kore-KR" altLang="en-US" dirty="0"/>
          </a:p>
        </p:txBody>
      </p:sp>
    </p:spTree>
    <p:extLst>
      <p:ext uri="{BB962C8B-B14F-4D97-AF65-F5344CB8AC3E}">
        <p14:creationId xmlns:p14="http://schemas.microsoft.com/office/powerpoint/2010/main" val="2941773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617079" y="2189822"/>
            <a:ext cx="3657600" cy="2123658"/>
          </a:xfrm>
          <a:prstGeom prst="rect">
            <a:avLst/>
          </a:prstGeom>
          <a:ln w="28575">
            <a:solidFill>
              <a:schemeClr val="tx1"/>
            </a:solidFill>
          </a:ln>
        </p:spPr>
        <p:txBody>
          <a:bodyPr wrap="square">
            <a:spAutoFit/>
          </a:bodyPr>
          <a:lstStyle/>
          <a:p>
            <a:r>
              <a:rPr lang="ko-Kore-KR" altLang="en-US" dirty="0"/>
              <a:t>EnhancedVolcano(</a:t>
            </a:r>
          </a:p>
          <a:p>
            <a:r>
              <a:rPr lang="ko-Kore-KR" altLang="en-US" dirty="0"/>
              <a:t>                </a:t>
            </a:r>
            <a:r>
              <a:rPr lang="ko-Kore-KR" altLang="en-US" sz="2400" b="1" dirty="0">
                <a:solidFill>
                  <a:srgbClr val="FF0000"/>
                </a:solidFill>
              </a:rPr>
              <a:t>toptable = ###,</a:t>
            </a:r>
          </a:p>
          <a:p>
            <a:r>
              <a:rPr lang="ko-Kore-KR" altLang="en-US" sz="2400" b="1" dirty="0">
                <a:solidFill>
                  <a:srgbClr val="FF0000"/>
                </a:solidFill>
              </a:rPr>
              <a:t>            lab = ### ,</a:t>
            </a:r>
          </a:p>
          <a:p>
            <a:r>
              <a:rPr lang="ko-Kore-KR" altLang="en-US" sz="2400" b="1" dirty="0">
                <a:solidFill>
                  <a:srgbClr val="FF0000"/>
                </a:solidFill>
              </a:rPr>
              <a:t>            x = ### ,</a:t>
            </a:r>
          </a:p>
          <a:p>
            <a:r>
              <a:rPr lang="ko-Kore-KR" altLang="en-US" sz="2400" b="1" dirty="0">
                <a:solidFill>
                  <a:srgbClr val="FF0000"/>
                </a:solidFill>
              </a:rPr>
              <a:t>            y = ### ,</a:t>
            </a:r>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969650" y="5022212"/>
            <a:ext cx="10591799" cy="400110"/>
          </a:xfrm>
          <a:prstGeom prst="rect">
            <a:avLst/>
          </a:prstGeom>
        </p:spPr>
        <p:txBody>
          <a:bodyPr wrap="square">
            <a:spAutoFit/>
          </a:bodyPr>
          <a:lstStyle/>
          <a:p>
            <a:r>
              <a:rPr lang="en-US" altLang="ko-KR" sz="2000" b="1" dirty="0"/>
              <a:t>Q. d</a:t>
            </a:r>
            <a:r>
              <a:rPr lang="en-US" altLang="ko-Kore-KR" sz="2000" b="1" dirty="0"/>
              <a:t>ay8.res </a:t>
            </a:r>
            <a:r>
              <a:rPr lang="ko-KR" altLang="en-US" sz="2000" b="1" dirty="0"/>
              <a:t>데이터프레임으로 </a:t>
            </a:r>
            <a:r>
              <a:rPr lang="en-US" altLang="ko-KR" sz="2000" b="1" dirty="0"/>
              <a:t>Volcano</a:t>
            </a:r>
            <a:r>
              <a:rPr lang="ko-KR" altLang="en-US" sz="2000" b="1" dirty="0"/>
              <a:t> </a:t>
            </a:r>
            <a:r>
              <a:rPr lang="en-US" altLang="ko-KR" sz="2000" b="1" dirty="0"/>
              <a:t>plot</a:t>
            </a:r>
            <a:r>
              <a:rPr lang="ko-KR" altLang="en-US" sz="2000" b="1" dirty="0"/>
              <a:t>을 그리기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pic>
        <p:nvPicPr>
          <p:cNvPr id="7" name="그림 6">
            <a:extLst>
              <a:ext uri="{FF2B5EF4-FFF2-40B4-BE49-F238E27FC236}">
                <a16:creationId xmlns:a16="http://schemas.microsoft.com/office/drawing/2014/main" id="{96C8156B-0345-2243-8135-913E3D25D47E}"/>
              </a:ext>
            </a:extLst>
          </p:cNvPr>
          <p:cNvPicPr>
            <a:picLocks noChangeAspect="1"/>
          </p:cNvPicPr>
          <p:nvPr/>
        </p:nvPicPr>
        <p:blipFill>
          <a:blip r:embed="rId2"/>
          <a:stretch>
            <a:fillRect/>
          </a:stretch>
        </p:blipFill>
        <p:spPr>
          <a:xfrm>
            <a:off x="4796665" y="2054175"/>
            <a:ext cx="6873501" cy="2259305"/>
          </a:xfrm>
          <a:prstGeom prst="rect">
            <a:avLst/>
          </a:prstGeom>
        </p:spPr>
      </p:pic>
      <p:sp>
        <p:nvSpPr>
          <p:cNvPr id="3" name="TextBox 2">
            <a:extLst>
              <a:ext uri="{FF2B5EF4-FFF2-40B4-BE49-F238E27FC236}">
                <a16:creationId xmlns:a16="http://schemas.microsoft.com/office/drawing/2014/main" id="{9EAEE411-605A-0040-9DCA-77B21B2145A3}"/>
              </a:ext>
            </a:extLst>
          </p:cNvPr>
          <p:cNvSpPr txBox="1"/>
          <p:nvPr/>
        </p:nvSpPr>
        <p:spPr>
          <a:xfrm>
            <a:off x="617079" y="1815965"/>
            <a:ext cx="925286" cy="369332"/>
          </a:xfrm>
          <a:prstGeom prst="rect">
            <a:avLst/>
          </a:prstGeom>
          <a:noFill/>
        </p:spPr>
        <p:txBody>
          <a:bodyPr wrap="square" rtlCol="0">
            <a:spAutoFit/>
          </a:bodyPr>
          <a:lstStyle/>
          <a:p>
            <a:r>
              <a:rPr kumimoji="1" lang="en-US" altLang="ko-Kore-KR" b="1" dirty="0"/>
              <a:t>TODO</a:t>
            </a:r>
            <a:endParaRPr kumimoji="1" lang="ko-Kore-KR" altLang="en-US" b="1" dirty="0"/>
          </a:p>
        </p:txBody>
      </p:sp>
      <p:sp>
        <p:nvSpPr>
          <p:cNvPr id="8" name="TextBox 7">
            <a:extLst>
              <a:ext uri="{FF2B5EF4-FFF2-40B4-BE49-F238E27FC236}">
                <a16:creationId xmlns:a16="http://schemas.microsoft.com/office/drawing/2014/main" id="{E73101A8-F058-B845-9E65-60C300B82FB2}"/>
              </a:ext>
            </a:extLst>
          </p:cNvPr>
          <p:cNvSpPr txBox="1"/>
          <p:nvPr/>
        </p:nvSpPr>
        <p:spPr>
          <a:xfrm>
            <a:off x="4644265" y="1623025"/>
            <a:ext cx="5018315" cy="369332"/>
          </a:xfrm>
          <a:prstGeom prst="rect">
            <a:avLst/>
          </a:prstGeom>
          <a:noFill/>
        </p:spPr>
        <p:txBody>
          <a:bodyPr wrap="square" rtlCol="0">
            <a:spAutoFit/>
          </a:bodyPr>
          <a:lstStyle/>
          <a:p>
            <a:r>
              <a:rPr kumimoji="1" lang="ko-Kore-KR" altLang="en-US" dirty="0"/>
              <a:t>참고</a:t>
            </a:r>
            <a:r>
              <a:rPr kumimoji="1" lang="en-US" altLang="ko-Kore-KR" dirty="0"/>
              <a:t>) day8.res</a:t>
            </a:r>
            <a:endParaRPr kumimoji="1" lang="ko-Kore-KR" altLang="en-US" dirty="0"/>
          </a:p>
        </p:txBody>
      </p:sp>
      <p:sp>
        <p:nvSpPr>
          <p:cNvPr id="9" name="직사각형 8">
            <a:extLst>
              <a:ext uri="{FF2B5EF4-FFF2-40B4-BE49-F238E27FC236}">
                <a16:creationId xmlns:a16="http://schemas.microsoft.com/office/drawing/2014/main" id="{39D50A2D-6CA1-FE49-AE7B-6D1F443A39B6}"/>
              </a:ext>
            </a:extLst>
          </p:cNvPr>
          <p:cNvSpPr/>
          <p:nvPr/>
        </p:nvSpPr>
        <p:spPr>
          <a:xfrm>
            <a:off x="0" y="6131054"/>
            <a:ext cx="7643812" cy="646331"/>
          </a:xfrm>
          <a:prstGeom prst="rect">
            <a:avLst/>
          </a:prstGeom>
        </p:spPr>
        <p:txBody>
          <a:bodyPr wrap="square">
            <a:spAutoFit/>
          </a:bodyPr>
          <a:lstStyle/>
          <a:p>
            <a:r>
              <a:rPr lang="ko-Kore-KR" altLang="en-US" dirty="0"/>
              <a:t>Tip</a:t>
            </a:r>
            <a:r>
              <a:rPr lang="ko-KR" altLang="en-US" dirty="0"/>
              <a:t> </a:t>
            </a:r>
            <a:r>
              <a:rPr lang="en-US" altLang="ko-KR" dirty="0"/>
              <a:t>1)</a:t>
            </a:r>
            <a:r>
              <a:rPr lang="ko-KR" altLang="en-US" dirty="0"/>
              <a:t> </a:t>
            </a:r>
            <a:r>
              <a:rPr lang="ko-Kore-KR" altLang="en-US" dirty="0"/>
              <a:t>The $ operator can be used to select a column</a:t>
            </a:r>
          </a:p>
          <a:p>
            <a:r>
              <a:rPr lang="en-US" altLang="ko-Kore-KR" dirty="0"/>
              <a:t>Tip 2) </a:t>
            </a:r>
            <a:r>
              <a:rPr lang="ko-Kore-KR" altLang="en-US" dirty="0"/>
              <a:t>You can use "colnames(x)" to see column names in data frame x.</a:t>
            </a:r>
          </a:p>
        </p:txBody>
      </p:sp>
      <p:sp>
        <p:nvSpPr>
          <p:cNvPr id="11" name="직사각형 10">
            <a:extLst>
              <a:ext uri="{FF2B5EF4-FFF2-40B4-BE49-F238E27FC236}">
                <a16:creationId xmlns:a16="http://schemas.microsoft.com/office/drawing/2014/main" id="{4D98166F-7CD9-4145-BFFB-B373E41CD6C0}"/>
              </a:ext>
            </a:extLst>
          </p:cNvPr>
          <p:cNvSpPr/>
          <p:nvPr/>
        </p:nvSpPr>
        <p:spPr>
          <a:xfrm>
            <a:off x="6525535" y="431796"/>
            <a:ext cx="5865265" cy="769441"/>
          </a:xfrm>
          <a:prstGeom prst="rect">
            <a:avLst/>
          </a:prstGeom>
        </p:spPr>
        <p:txBody>
          <a:bodyPr wrap="square">
            <a:spAutoFit/>
          </a:bodyPr>
          <a:lstStyle/>
          <a:p>
            <a:pPr marL="285750" indent="-285750">
              <a:buFont typeface="Arial" panose="020B0604020202020204" pitchFamily="34" charset="0"/>
              <a:buChar char="•"/>
            </a:pPr>
            <a:r>
              <a:rPr lang="en-US" altLang="ko-Kore-KR" sz="1100" dirty="0"/>
              <a:t>t</a:t>
            </a:r>
            <a:r>
              <a:rPr lang="ko-Kore-KR" altLang="en-US" sz="1100" dirty="0"/>
              <a:t>optable </a:t>
            </a:r>
            <a:r>
              <a:rPr lang="ko-KR" altLang="en-US" sz="1100" dirty="0"/>
              <a:t> </a:t>
            </a:r>
            <a:r>
              <a:rPr lang="en-US" altLang="ko-KR" sz="1100" dirty="0"/>
              <a:t>:</a:t>
            </a:r>
            <a:r>
              <a:rPr lang="ko-KR" altLang="en-US" sz="1100" dirty="0"/>
              <a:t> 시각화하고자 하는 표</a:t>
            </a:r>
            <a:r>
              <a:rPr lang="en-US" altLang="ko-KR" sz="1100" dirty="0"/>
              <a:t>(</a:t>
            </a:r>
            <a:r>
              <a:rPr lang="ko-KR" altLang="en-US" sz="1100" dirty="0"/>
              <a:t>데이터 프레임</a:t>
            </a:r>
            <a:r>
              <a:rPr lang="en-US" altLang="ko-KR" sz="1100" dirty="0"/>
              <a:t>)</a:t>
            </a:r>
          </a:p>
          <a:p>
            <a:pPr marL="285750" indent="-285750">
              <a:buFont typeface="Arial" panose="020B0604020202020204" pitchFamily="34" charset="0"/>
              <a:buChar char="•"/>
            </a:pPr>
            <a:r>
              <a:rPr lang="ko-Kore-KR" altLang="en-US" sz="1100" dirty="0"/>
              <a:t>lab :</a:t>
            </a:r>
            <a:r>
              <a:rPr lang="ko-KR" altLang="en-US" sz="1100" dirty="0"/>
              <a:t> 플롯의 각 점에 붙일 이름</a:t>
            </a:r>
            <a:r>
              <a:rPr lang="en-US" altLang="ko-KR" sz="1100" dirty="0"/>
              <a:t>(</a:t>
            </a:r>
            <a:r>
              <a:rPr lang="ko-KR" altLang="en-US" sz="1100" dirty="0"/>
              <a:t>라벨</a:t>
            </a:r>
            <a:r>
              <a:rPr lang="en-US" altLang="ko-KR" sz="1100" dirty="0"/>
              <a:t>) </a:t>
            </a:r>
            <a:r>
              <a:rPr lang="ko-KR" altLang="en-US" sz="1100" dirty="0"/>
              <a:t>벡터</a:t>
            </a:r>
            <a:endParaRPr lang="en-US" altLang="ko-KR" sz="1100" dirty="0"/>
          </a:p>
          <a:p>
            <a:pPr marL="285750" indent="-285750">
              <a:buFont typeface="Arial" panose="020B0604020202020204" pitchFamily="34" charset="0"/>
              <a:buChar char="•"/>
            </a:pPr>
            <a:r>
              <a:rPr lang="ko-Kore-KR" altLang="en-US" sz="1100" dirty="0"/>
              <a:t>x :</a:t>
            </a:r>
            <a:r>
              <a:rPr lang="ko-KR" altLang="en-US" sz="1100" dirty="0"/>
              <a:t> 데이터 프레임에서 </a:t>
            </a:r>
            <a:r>
              <a:rPr lang="en-US" altLang="ko-KR" sz="1100" dirty="0"/>
              <a:t>log2FC</a:t>
            </a:r>
            <a:r>
              <a:rPr lang="ko-KR" altLang="en-US" sz="1100" dirty="0"/>
              <a:t>에 해당하는 열의 이름</a:t>
            </a:r>
            <a:endParaRPr lang="ko-Kore-KR" altLang="en-US" sz="1100" dirty="0"/>
          </a:p>
          <a:p>
            <a:pPr marL="285750" indent="-285750">
              <a:buFont typeface="Arial" panose="020B0604020202020204" pitchFamily="34" charset="0"/>
              <a:buChar char="•"/>
            </a:pPr>
            <a:r>
              <a:rPr lang="ko-Kore-KR" altLang="en-US" sz="1100" dirty="0"/>
              <a:t>y :</a:t>
            </a:r>
            <a:r>
              <a:rPr lang="ko-KR" altLang="en-US" sz="1100" dirty="0"/>
              <a:t> 데이터 프레임에서 </a:t>
            </a:r>
            <a:r>
              <a:rPr lang="en-US" altLang="ko-KR" sz="1100" dirty="0"/>
              <a:t>p value</a:t>
            </a:r>
            <a:r>
              <a:rPr lang="ko-KR" altLang="en-US" sz="1100" dirty="0"/>
              <a:t>에 해당하는 열의 이름</a:t>
            </a:r>
            <a:endParaRPr lang="ko-Kore-KR" altLang="en-US" sz="1100" dirty="0"/>
          </a:p>
        </p:txBody>
      </p:sp>
    </p:spTree>
    <p:extLst>
      <p:ext uri="{BB962C8B-B14F-4D97-AF65-F5344CB8AC3E}">
        <p14:creationId xmlns:p14="http://schemas.microsoft.com/office/powerpoint/2010/main" val="273150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557754" y="2230877"/>
            <a:ext cx="5538246" cy="3323987"/>
          </a:xfrm>
          <a:prstGeom prst="rect">
            <a:avLst/>
          </a:prstGeom>
          <a:ln w="28575">
            <a:solidFill>
              <a:schemeClr val="tx1"/>
            </a:solidFill>
          </a:ln>
        </p:spPr>
        <p:txBody>
          <a:bodyPr wrap="square">
            <a:spAutoFit/>
          </a:bodyPr>
          <a:lstStyle/>
          <a:p>
            <a:r>
              <a:rPr lang="ko-Kore-KR" altLang="en-US" dirty="0"/>
              <a:t>EnhancedVolcano(</a:t>
            </a:r>
            <a:endParaRPr lang="en-US" altLang="ko-Kore-KR" dirty="0"/>
          </a:p>
          <a:p>
            <a:endParaRPr lang="en-US" altLang="ko-Kore-KR" dirty="0"/>
          </a:p>
          <a:p>
            <a:endParaRPr lang="ko-Kore-KR" altLang="en-US" dirty="0"/>
          </a:p>
          <a:p>
            <a:r>
              <a:rPr lang="ko-Kore-KR" altLang="en-US" dirty="0"/>
              <a:t>                </a:t>
            </a:r>
            <a:r>
              <a:rPr lang="ko-Kore-KR" altLang="en-US" sz="2400" b="1" dirty="0">
                <a:solidFill>
                  <a:srgbClr val="FF0000"/>
                </a:solidFill>
              </a:rPr>
              <a:t>toptable = </a:t>
            </a:r>
            <a:r>
              <a:rPr lang="en-US" altLang="ko-Kore-KR" sz="2400" b="1" dirty="0">
                <a:solidFill>
                  <a:srgbClr val="FF0000"/>
                </a:solidFill>
              </a:rPr>
              <a:t>day8.res</a:t>
            </a:r>
            <a:r>
              <a:rPr lang="ko-Kore-KR" altLang="en-US" sz="2400" b="1" dirty="0">
                <a:solidFill>
                  <a:srgbClr val="FF0000"/>
                </a:solidFill>
              </a:rPr>
              <a:t>,</a:t>
            </a:r>
          </a:p>
          <a:p>
            <a:r>
              <a:rPr lang="ko-Kore-KR" altLang="en-US" sz="2400" b="1" dirty="0">
                <a:solidFill>
                  <a:srgbClr val="FF0000"/>
                </a:solidFill>
              </a:rPr>
              <a:t>            lab =</a:t>
            </a:r>
            <a:r>
              <a:rPr lang="en-US" altLang="ko-Kore-KR" sz="2400" b="1" dirty="0">
                <a:solidFill>
                  <a:srgbClr val="FF0000"/>
                </a:solidFill>
              </a:rPr>
              <a:t> day8.res$mgi_symbol</a:t>
            </a:r>
            <a:r>
              <a:rPr lang="ko-Kore-KR" altLang="en-US" sz="2400" b="1" dirty="0">
                <a:solidFill>
                  <a:srgbClr val="FF0000"/>
                </a:solidFill>
              </a:rPr>
              <a:t>,</a:t>
            </a:r>
          </a:p>
          <a:p>
            <a:r>
              <a:rPr lang="ko-Kore-KR" altLang="en-US" sz="2400" b="1" dirty="0">
                <a:solidFill>
                  <a:srgbClr val="FF0000"/>
                </a:solidFill>
              </a:rPr>
              <a:t>            x = </a:t>
            </a:r>
            <a:r>
              <a:rPr lang="en-US" altLang="ko-Kore-KR" sz="2400" b="1" dirty="0">
                <a:solidFill>
                  <a:srgbClr val="FF0000"/>
                </a:solidFill>
              </a:rPr>
              <a:t>‘log2FoldChange’</a:t>
            </a:r>
            <a:r>
              <a:rPr lang="ko-Kore-KR" altLang="en-US" sz="2400" b="1" dirty="0">
                <a:solidFill>
                  <a:srgbClr val="FF0000"/>
                </a:solidFill>
              </a:rPr>
              <a:t>,</a:t>
            </a:r>
          </a:p>
          <a:p>
            <a:r>
              <a:rPr lang="ko-Kore-KR" altLang="en-US" sz="2400" b="1" dirty="0">
                <a:solidFill>
                  <a:srgbClr val="FF0000"/>
                </a:solidFill>
              </a:rPr>
              <a:t>            y = </a:t>
            </a:r>
            <a:r>
              <a:rPr lang="en-US" altLang="ko-Kore-KR" sz="2400" b="1" dirty="0">
                <a:solidFill>
                  <a:srgbClr val="FF0000"/>
                </a:solidFill>
              </a:rPr>
              <a:t>‘</a:t>
            </a:r>
            <a:r>
              <a:rPr lang="en-US" altLang="ko-Kore-KR" sz="2400" b="1" dirty="0" err="1">
                <a:solidFill>
                  <a:srgbClr val="FF0000"/>
                </a:solidFill>
              </a:rPr>
              <a:t>pvalue</a:t>
            </a:r>
            <a:r>
              <a:rPr lang="en-US" altLang="ko-Kore-KR" sz="2400" b="1" dirty="0">
                <a:solidFill>
                  <a:srgbClr val="FF0000"/>
                </a:solidFill>
              </a:rPr>
              <a:t>’</a:t>
            </a:r>
            <a:r>
              <a:rPr lang="ko-Kore-KR" altLang="en-US" sz="2400" b="1" dirty="0">
                <a:solidFill>
                  <a:srgbClr val="FF0000"/>
                </a:solidFill>
              </a:rPr>
              <a:t>,</a:t>
            </a:r>
            <a:endParaRPr lang="en-US" altLang="ko-Kore-KR" sz="2400" b="1" dirty="0">
              <a:solidFill>
                <a:srgbClr val="FF0000"/>
              </a:solidFill>
            </a:endParaRPr>
          </a:p>
          <a:p>
            <a:endParaRPr lang="en-US" altLang="ko-Kore-KR" sz="2400" b="1" dirty="0">
              <a:solidFill>
                <a:srgbClr val="FF0000"/>
              </a:solidFill>
            </a:endParaRPr>
          </a:p>
          <a:p>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3" name="TextBox 2">
            <a:extLst>
              <a:ext uri="{FF2B5EF4-FFF2-40B4-BE49-F238E27FC236}">
                <a16:creationId xmlns:a16="http://schemas.microsoft.com/office/drawing/2014/main" id="{9EAEE411-605A-0040-9DCA-77B21B2145A3}"/>
              </a:ext>
            </a:extLst>
          </p:cNvPr>
          <p:cNvSpPr txBox="1"/>
          <p:nvPr/>
        </p:nvSpPr>
        <p:spPr>
          <a:xfrm>
            <a:off x="557753" y="1707657"/>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369332"/>
          </a:xfrm>
          <a:prstGeom prst="rect">
            <a:avLst/>
          </a:prstGeom>
          <a:noFill/>
        </p:spPr>
        <p:txBody>
          <a:bodyPr wrap="square" rtlCol="0">
            <a:spAutoFit/>
          </a:bodyPr>
          <a:lstStyle/>
          <a:p>
            <a:r>
              <a:rPr kumimoji="1" lang="ko-Kore-KR" altLang="en-US" dirty="0"/>
              <a:t>다음과  같은 그림이 그려지면 제대로 한 것입니다</a:t>
            </a:r>
            <a:r>
              <a:rPr kumimoji="1" lang="en-US" altLang="ko-Kore-KR" dirty="0"/>
              <a:t>!</a:t>
            </a:r>
            <a:endParaRPr kumimoji="1" lang="ko-Kore-KR" altLang="en-US" dirty="0"/>
          </a:p>
        </p:txBody>
      </p:sp>
    </p:spTree>
    <p:extLst>
      <p:ext uri="{BB962C8B-B14F-4D97-AF65-F5344CB8AC3E}">
        <p14:creationId xmlns:p14="http://schemas.microsoft.com/office/powerpoint/2010/main" val="2289966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6" name="그림 5">
            <a:extLst>
              <a:ext uri="{FF2B5EF4-FFF2-40B4-BE49-F238E27FC236}">
                <a16:creationId xmlns:a16="http://schemas.microsoft.com/office/drawing/2014/main" id="{6CE060F3-7A49-C549-9227-5FB4899634BC}"/>
              </a:ext>
            </a:extLst>
          </p:cNvPr>
          <p:cNvPicPr>
            <a:picLocks noChangeAspect="1"/>
          </p:cNvPicPr>
          <p:nvPr/>
        </p:nvPicPr>
        <p:blipFill>
          <a:blip r:embed="rId3"/>
          <a:stretch>
            <a:fillRect/>
          </a:stretch>
        </p:blipFill>
        <p:spPr>
          <a:xfrm>
            <a:off x="466396" y="1538091"/>
            <a:ext cx="6659617" cy="4429922"/>
          </a:xfrm>
          <a:prstGeom prst="rect">
            <a:avLst/>
          </a:prstGeom>
        </p:spPr>
      </p:pic>
      <p:sp>
        <p:nvSpPr>
          <p:cNvPr id="7" name="TextBox 6">
            <a:extLst>
              <a:ext uri="{FF2B5EF4-FFF2-40B4-BE49-F238E27FC236}">
                <a16:creationId xmlns:a16="http://schemas.microsoft.com/office/drawing/2014/main" id="{A3E0631C-76AB-4044-8096-79DA0AA0FDD1}"/>
              </a:ext>
            </a:extLst>
          </p:cNvPr>
          <p:cNvSpPr txBox="1"/>
          <p:nvPr/>
        </p:nvSpPr>
        <p:spPr>
          <a:xfrm>
            <a:off x="2165131" y="6089422"/>
            <a:ext cx="8846858" cy="646331"/>
          </a:xfrm>
          <a:prstGeom prst="rect">
            <a:avLst/>
          </a:prstGeom>
          <a:noFill/>
        </p:spPr>
        <p:txBody>
          <a:bodyPr wrap="square" rtlCol="0">
            <a:spAutoFit/>
          </a:bodyPr>
          <a:lstStyle/>
          <a:p>
            <a:pPr algn="ctr"/>
            <a:r>
              <a:rPr kumimoji="1" lang="ko-Kore-KR" altLang="en-US" dirty="0"/>
              <a:t>위 코드를 실행하시면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8" name="그림 7">
            <a:extLst>
              <a:ext uri="{FF2B5EF4-FFF2-40B4-BE49-F238E27FC236}">
                <a16:creationId xmlns:a16="http://schemas.microsoft.com/office/drawing/2014/main" id="{3218A5B0-6849-9043-BDC2-C0FC55BF95E2}"/>
              </a:ext>
            </a:extLst>
          </p:cNvPr>
          <p:cNvPicPr>
            <a:picLocks noChangeAspect="1"/>
          </p:cNvPicPr>
          <p:nvPr/>
        </p:nvPicPr>
        <p:blipFill>
          <a:blip r:embed="rId4"/>
          <a:stretch>
            <a:fillRect/>
          </a:stretch>
        </p:blipFill>
        <p:spPr>
          <a:xfrm>
            <a:off x="7460155" y="3145220"/>
            <a:ext cx="4563680" cy="1009478"/>
          </a:xfrm>
          <a:prstGeom prst="rect">
            <a:avLst/>
          </a:prstGeom>
        </p:spPr>
      </p:pic>
    </p:spTree>
    <p:extLst>
      <p:ext uri="{BB962C8B-B14F-4D97-AF65-F5344CB8AC3E}">
        <p14:creationId xmlns:p14="http://schemas.microsoft.com/office/powerpoint/2010/main" val="53063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247CBC51-A4FE-FB40-88AC-97DFD406A72A}"/>
              </a:ext>
            </a:extLst>
          </p:cNvPr>
          <p:cNvPicPr>
            <a:picLocks noChangeAspect="1"/>
          </p:cNvPicPr>
          <p:nvPr/>
        </p:nvPicPr>
        <p:blipFill>
          <a:blip r:embed="rId2"/>
          <a:stretch>
            <a:fillRect/>
          </a:stretch>
        </p:blipFill>
        <p:spPr>
          <a:xfrm>
            <a:off x="631735" y="1590851"/>
            <a:ext cx="6605088" cy="4296146"/>
          </a:xfrm>
          <a:prstGeom prst="rect">
            <a:avLst/>
          </a:prstGeom>
        </p:spPr>
      </p:pic>
      <p:sp>
        <p:nvSpPr>
          <p:cNvPr id="3" name="TextBox 2">
            <a:extLst>
              <a:ext uri="{FF2B5EF4-FFF2-40B4-BE49-F238E27FC236}">
                <a16:creationId xmlns:a16="http://schemas.microsoft.com/office/drawing/2014/main" id="{3111377B-3FF1-CD46-B78C-2E7BF2A36CC7}"/>
              </a:ext>
            </a:extLst>
          </p:cNvPr>
          <p:cNvSpPr txBox="1"/>
          <p:nvPr/>
        </p:nvSpPr>
        <p:spPr>
          <a:xfrm>
            <a:off x="2651760" y="6061166"/>
            <a:ext cx="8151223" cy="646331"/>
          </a:xfrm>
          <a:prstGeom prst="rect">
            <a:avLst/>
          </a:prstGeom>
          <a:noFill/>
        </p:spPr>
        <p:txBody>
          <a:bodyPr wrap="square" rtlCol="0">
            <a:spAutoFit/>
          </a:bodyPr>
          <a:lstStyle/>
          <a:p>
            <a:pPr algn="ctr"/>
            <a:r>
              <a:rPr kumimoji="1" lang="en-US" altLang="ko-Kore-KR" dirty="0"/>
              <a:t>Heatmap</a:t>
            </a:r>
            <a:r>
              <a:rPr kumimoji="1" lang="ko-Kore-KR" altLang="en-US" dirty="0"/>
              <a:t>을 그리기 위해 데이터 프레임을 가공하는 코드입니다</a:t>
            </a:r>
            <a:r>
              <a:rPr kumimoji="1" lang="en-US" altLang="ko-Kore-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sp>
        <p:nvSpPr>
          <p:cNvPr id="5" name="TextBox 4">
            <a:extLst>
              <a:ext uri="{FF2B5EF4-FFF2-40B4-BE49-F238E27FC236}">
                <a16:creationId xmlns:a16="http://schemas.microsoft.com/office/drawing/2014/main" id="{C3CF504C-E243-8A46-8EF0-5301EA975DCC}"/>
              </a:ext>
            </a:extLst>
          </p:cNvPr>
          <p:cNvSpPr txBox="1"/>
          <p:nvPr/>
        </p:nvSpPr>
        <p:spPr>
          <a:xfrm>
            <a:off x="7236823" y="2811299"/>
            <a:ext cx="4389120" cy="307777"/>
          </a:xfrm>
          <a:prstGeom prst="rect">
            <a:avLst/>
          </a:prstGeom>
          <a:noFill/>
        </p:spPr>
        <p:txBody>
          <a:bodyPr wrap="square" rtlCol="0">
            <a:spAutoFit/>
          </a:bodyPr>
          <a:lstStyle/>
          <a:p>
            <a:r>
              <a:rPr kumimoji="1" lang="ko-Kore-KR" altLang="en-US" sz="1400" dirty="0"/>
              <a:t>관심 있는 유전자 리스트 선언</a:t>
            </a:r>
          </a:p>
        </p:txBody>
      </p:sp>
      <p:sp>
        <p:nvSpPr>
          <p:cNvPr id="9" name="TextBox 8">
            <a:extLst>
              <a:ext uri="{FF2B5EF4-FFF2-40B4-BE49-F238E27FC236}">
                <a16:creationId xmlns:a16="http://schemas.microsoft.com/office/drawing/2014/main" id="{BE5F9C07-1BDA-6342-A87D-C1C3F9224868}"/>
              </a:ext>
            </a:extLst>
          </p:cNvPr>
          <p:cNvSpPr txBox="1"/>
          <p:nvPr/>
        </p:nvSpPr>
        <p:spPr>
          <a:xfrm>
            <a:off x="7236823" y="3738924"/>
            <a:ext cx="4781006" cy="307777"/>
          </a:xfrm>
          <a:prstGeom prst="rect">
            <a:avLst/>
          </a:prstGeom>
          <a:noFill/>
        </p:spPr>
        <p:txBody>
          <a:bodyPr wrap="square" rtlCol="0">
            <a:spAutoFit/>
          </a:bodyPr>
          <a:lstStyle/>
          <a:p>
            <a:r>
              <a:rPr kumimoji="1" lang="en-US" altLang="ko-Kore-KR" sz="1400" dirty="0"/>
              <a:t>Result</a:t>
            </a:r>
            <a:r>
              <a:rPr kumimoji="1" lang="ko-Kore-KR" altLang="en-US" sz="1400" dirty="0"/>
              <a:t>에서 관심 유전자에 해당하는 </a:t>
            </a:r>
            <a:r>
              <a:rPr kumimoji="1" lang="en-US" altLang="ko-Kore-KR" sz="1400" dirty="0"/>
              <a:t>Index</a:t>
            </a:r>
            <a:r>
              <a:rPr kumimoji="1" lang="en-US" altLang="ko-KR" sz="1400" dirty="0"/>
              <a:t>(</a:t>
            </a:r>
            <a:r>
              <a:rPr kumimoji="1" lang="ko-KR" altLang="en-US" sz="1400" dirty="0"/>
              <a:t>행 번호</a:t>
            </a:r>
            <a:r>
              <a:rPr kumimoji="1" lang="en-US" altLang="ko-KR" sz="1400" dirty="0"/>
              <a:t>)</a:t>
            </a:r>
            <a:r>
              <a:rPr kumimoji="1" lang="en-US" altLang="ko-Kore-KR" sz="1400" dirty="0"/>
              <a:t> </a:t>
            </a:r>
            <a:r>
              <a:rPr kumimoji="1" lang="ko-Kore-KR" altLang="en-US" sz="1400" dirty="0"/>
              <a:t>찾기</a:t>
            </a:r>
            <a:r>
              <a:rPr kumimoji="1" lang="en-US" altLang="ko-Kore-KR" sz="1400" dirty="0"/>
              <a:t> </a:t>
            </a:r>
            <a:endParaRPr kumimoji="1" lang="ko-Kore-KR" altLang="en-US" sz="1400" dirty="0"/>
          </a:p>
        </p:txBody>
      </p:sp>
      <p:sp>
        <p:nvSpPr>
          <p:cNvPr id="10" name="TextBox 9">
            <a:extLst>
              <a:ext uri="{FF2B5EF4-FFF2-40B4-BE49-F238E27FC236}">
                <a16:creationId xmlns:a16="http://schemas.microsoft.com/office/drawing/2014/main" id="{6092EDB6-85F7-DF43-BD91-21B1220961C5}"/>
              </a:ext>
            </a:extLst>
          </p:cNvPr>
          <p:cNvSpPr txBox="1"/>
          <p:nvPr/>
        </p:nvSpPr>
        <p:spPr>
          <a:xfrm>
            <a:off x="7236823" y="4282343"/>
            <a:ext cx="4781006" cy="307777"/>
          </a:xfrm>
          <a:prstGeom prst="rect">
            <a:avLst/>
          </a:prstGeom>
          <a:noFill/>
        </p:spPr>
        <p:txBody>
          <a:bodyPr wrap="square" rtlCol="0">
            <a:spAutoFit/>
          </a:bodyPr>
          <a:lstStyle/>
          <a:p>
            <a:r>
              <a:rPr kumimoji="1" lang="en-US" altLang="ko-Kore-KR" sz="1400" dirty="0" err="1"/>
              <a:t>Dds</a:t>
            </a:r>
            <a:r>
              <a:rPr kumimoji="1" lang="ko-Kore-KR" altLang="en-US" sz="1400" dirty="0"/>
              <a:t> 로부터 </a:t>
            </a:r>
            <a:r>
              <a:rPr kumimoji="1" lang="en-US" altLang="ko-Kore-KR" sz="1400" dirty="0"/>
              <a:t>normalized count data frame </a:t>
            </a:r>
            <a:r>
              <a:rPr kumimoji="1" lang="ko-Kore-KR" altLang="en-US" sz="1400" dirty="0"/>
              <a:t>생성</a:t>
            </a:r>
          </a:p>
        </p:txBody>
      </p:sp>
      <p:sp>
        <p:nvSpPr>
          <p:cNvPr id="11" name="TextBox 10">
            <a:extLst>
              <a:ext uri="{FF2B5EF4-FFF2-40B4-BE49-F238E27FC236}">
                <a16:creationId xmlns:a16="http://schemas.microsoft.com/office/drawing/2014/main" id="{294225F9-BB02-6D4A-8A21-E30406058599}"/>
              </a:ext>
            </a:extLst>
          </p:cNvPr>
          <p:cNvSpPr txBox="1"/>
          <p:nvPr/>
        </p:nvSpPr>
        <p:spPr>
          <a:xfrm>
            <a:off x="7236823" y="4746156"/>
            <a:ext cx="4781006" cy="307777"/>
          </a:xfrm>
          <a:prstGeom prst="rect">
            <a:avLst/>
          </a:prstGeom>
          <a:noFill/>
        </p:spPr>
        <p:txBody>
          <a:bodyPr wrap="square" rtlCol="0">
            <a:spAutoFit/>
          </a:bodyPr>
          <a:lstStyle/>
          <a:p>
            <a:r>
              <a:rPr kumimoji="1" lang="en-US" altLang="ko-Kore-KR" sz="1400" dirty="0"/>
              <a:t>Normalized count data frame </a:t>
            </a:r>
            <a:r>
              <a:rPr kumimoji="1" lang="ko-Kore-KR" altLang="en-US" sz="1400" dirty="0"/>
              <a:t>에서 관심 유전자만 추출</a:t>
            </a:r>
          </a:p>
        </p:txBody>
      </p:sp>
      <p:sp>
        <p:nvSpPr>
          <p:cNvPr id="12" name="TextBox 11">
            <a:extLst>
              <a:ext uri="{FF2B5EF4-FFF2-40B4-BE49-F238E27FC236}">
                <a16:creationId xmlns:a16="http://schemas.microsoft.com/office/drawing/2014/main" id="{B145A711-16DD-744E-BBD7-67EC75B59A82}"/>
              </a:ext>
            </a:extLst>
          </p:cNvPr>
          <p:cNvSpPr txBox="1"/>
          <p:nvPr/>
        </p:nvSpPr>
        <p:spPr>
          <a:xfrm>
            <a:off x="7236823" y="5249772"/>
            <a:ext cx="4781006" cy="307777"/>
          </a:xfrm>
          <a:prstGeom prst="rect">
            <a:avLst/>
          </a:prstGeom>
          <a:noFill/>
        </p:spPr>
        <p:txBody>
          <a:bodyPr wrap="square" rtlCol="0">
            <a:spAutoFit/>
          </a:bodyPr>
          <a:lstStyle/>
          <a:p>
            <a:r>
              <a:rPr kumimoji="1" lang="ko-Kore-KR" altLang="en-US" sz="1400" dirty="0"/>
              <a:t>행 이름을 유전자 이름으로 수정</a:t>
            </a:r>
          </a:p>
        </p:txBody>
      </p:sp>
      <p:sp>
        <p:nvSpPr>
          <p:cNvPr id="7" name="TextBox 6">
            <a:extLst>
              <a:ext uri="{FF2B5EF4-FFF2-40B4-BE49-F238E27FC236}">
                <a16:creationId xmlns:a16="http://schemas.microsoft.com/office/drawing/2014/main" id="{0AA658A4-B078-7849-B0DC-0AEB7DE473A8}"/>
              </a:ext>
            </a:extLst>
          </p:cNvPr>
          <p:cNvSpPr txBox="1"/>
          <p:nvPr/>
        </p:nvSpPr>
        <p:spPr>
          <a:xfrm>
            <a:off x="7236823" y="2039426"/>
            <a:ext cx="822960" cy="369332"/>
          </a:xfrm>
          <a:prstGeom prst="rect">
            <a:avLst/>
          </a:prstGeom>
          <a:noFill/>
        </p:spPr>
        <p:txBody>
          <a:bodyPr wrap="square" rtlCol="0">
            <a:spAutoFit/>
          </a:bodyPr>
          <a:lstStyle/>
          <a:p>
            <a:r>
              <a:rPr kumimoji="1" lang="ko-Kore-KR" altLang="en-US" b="1" dirty="0"/>
              <a:t>설명</a:t>
            </a:r>
          </a:p>
        </p:txBody>
      </p:sp>
    </p:spTree>
    <p:extLst>
      <p:ext uri="{BB962C8B-B14F-4D97-AF65-F5344CB8AC3E}">
        <p14:creationId xmlns:p14="http://schemas.microsoft.com/office/powerpoint/2010/main" val="2967266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0BBC087-24A2-6F4D-AC52-DD3A42B8BDEF}"/>
              </a:ext>
            </a:extLst>
          </p:cNvPr>
          <p:cNvSpPr txBox="1"/>
          <p:nvPr/>
        </p:nvSpPr>
        <p:spPr>
          <a:xfrm>
            <a:off x="470692" y="5010431"/>
            <a:ext cx="11573261"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TODO </a:t>
            </a:r>
            <a:r>
              <a:rPr kumimoji="1" lang="ko-KR" altLang="en-US" sz="2000" dirty="0"/>
              <a:t>직전까지 코드를 실행하시면 </a:t>
            </a:r>
            <a:r>
              <a:rPr kumimoji="1" lang="en-US" altLang="ko-KR" sz="2000" b="1" dirty="0" err="1"/>
              <a:t>Tfh.related.countData</a:t>
            </a:r>
            <a:r>
              <a:rPr kumimoji="1" lang="ko-KR" altLang="en-US" sz="2000" dirty="0"/>
              <a:t>라는</a:t>
            </a:r>
            <a:r>
              <a:rPr kumimoji="1" lang="en-US" altLang="ko-KR" sz="2000" dirty="0"/>
              <a:t> 26 x 24</a:t>
            </a:r>
            <a:r>
              <a:rPr kumimoji="1" lang="ko-KR" altLang="en-US" sz="2000" dirty="0"/>
              <a:t> </a:t>
            </a:r>
            <a:r>
              <a:rPr kumimoji="1" lang="en-US" altLang="ko-KR" sz="2000" dirty="0" err="1"/>
              <a:t>dataframe</a:t>
            </a:r>
            <a:r>
              <a:rPr kumimoji="1" lang="ko-KR" altLang="en-US" sz="2000" dirty="0" err="1"/>
              <a:t>를</a:t>
            </a:r>
            <a:r>
              <a:rPr kumimoji="1" lang="ko-KR" altLang="en-US" sz="2000" dirty="0"/>
              <a:t> 얻을 수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이 </a:t>
            </a:r>
            <a:r>
              <a:rPr kumimoji="1" lang="en-US" altLang="ko-KR" sz="2000" dirty="0"/>
              <a:t>matrix</a:t>
            </a:r>
            <a:r>
              <a:rPr kumimoji="1" lang="ko-KR" altLang="en-US" sz="2000" dirty="0"/>
              <a:t>는 </a:t>
            </a:r>
            <a:r>
              <a:rPr kumimoji="1" lang="en-US" altLang="ko-KR" sz="2000" dirty="0"/>
              <a:t>DEseq2</a:t>
            </a:r>
            <a:r>
              <a:rPr kumimoji="1" lang="ko-KR" altLang="en-US" sz="2000" dirty="0"/>
              <a:t>을 이용해 </a:t>
            </a:r>
            <a:r>
              <a:rPr kumimoji="1" lang="en-US" altLang="ko-KR" sz="2000" dirty="0"/>
              <a:t>normalized</a:t>
            </a:r>
            <a:r>
              <a:rPr kumimoji="1" lang="ko-KR" altLang="en-US" sz="2000" dirty="0"/>
              <a:t> 된 </a:t>
            </a:r>
            <a:r>
              <a:rPr kumimoji="1" lang="en-US" altLang="ko-KR" sz="2000" dirty="0"/>
              <a:t>count </a:t>
            </a:r>
            <a:r>
              <a:rPr kumimoji="1" lang="ko-KR" altLang="en-US" sz="2000" dirty="0"/>
              <a:t>값을 담고 있는 </a:t>
            </a:r>
            <a:r>
              <a:rPr kumimoji="1" lang="en-US" altLang="ko-KR" sz="2000" dirty="0"/>
              <a:t>matrix</a:t>
            </a:r>
            <a:r>
              <a:rPr kumimoji="1" lang="ko-KR" altLang="en-US" sz="2000" dirty="0"/>
              <a:t>입니다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en-US" altLang="ko-KR" sz="2000" dirty="0"/>
              <a:t>Row</a:t>
            </a:r>
            <a:r>
              <a:rPr kumimoji="1" lang="ko-KR" altLang="en-US" sz="2000" dirty="0"/>
              <a:t>는 </a:t>
            </a:r>
            <a:r>
              <a:rPr kumimoji="1" lang="en-US" altLang="ko-KR" sz="2000" dirty="0"/>
              <a:t>gene, Column</a:t>
            </a:r>
            <a:r>
              <a:rPr kumimoji="1" lang="ko-KR" altLang="en-US" sz="2000" dirty="0"/>
              <a:t>은 샘플 이름입니다</a:t>
            </a:r>
            <a:r>
              <a:rPr kumimoji="1" lang="en-US" altLang="ko-KR" sz="2000" dirty="0"/>
              <a:t>.</a:t>
            </a:r>
            <a:r>
              <a:rPr kumimoji="1" lang="ko-KR" altLang="en-US" sz="2000" dirty="0"/>
              <a:t> </a:t>
            </a:r>
            <a:endParaRPr kumimoji="1" lang="ko-Kore-KR" altLang="en-US" sz="2000" dirty="0"/>
          </a:p>
        </p:txBody>
      </p:sp>
      <p:pic>
        <p:nvPicPr>
          <p:cNvPr id="2" name="그림 1">
            <a:extLst>
              <a:ext uri="{FF2B5EF4-FFF2-40B4-BE49-F238E27FC236}">
                <a16:creationId xmlns:a16="http://schemas.microsoft.com/office/drawing/2014/main" id="{F2C96386-E000-E946-BEEE-BB559DFEBF17}"/>
              </a:ext>
            </a:extLst>
          </p:cNvPr>
          <p:cNvPicPr>
            <a:picLocks noChangeAspect="1"/>
          </p:cNvPicPr>
          <p:nvPr/>
        </p:nvPicPr>
        <p:blipFill>
          <a:blip r:embed="rId2"/>
          <a:stretch>
            <a:fillRect/>
          </a:stretch>
        </p:blipFill>
        <p:spPr>
          <a:xfrm>
            <a:off x="3884385" y="216352"/>
            <a:ext cx="6552838" cy="4731563"/>
          </a:xfrm>
          <a:prstGeom prst="rect">
            <a:avLst/>
          </a:prstGeom>
        </p:spPr>
      </p:pic>
      <p:pic>
        <p:nvPicPr>
          <p:cNvPr id="8" name="그림 7">
            <a:extLst>
              <a:ext uri="{FF2B5EF4-FFF2-40B4-BE49-F238E27FC236}">
                <a16:creationId xmlns:a16="http://schemas.microsoft.com/office/drawing/2014/main" id="{27DFCCAE-FE5E-DF42-97F5-02D1217B8C6A}"/>
              </a:ext>
            </a:extLst>
          </p:cNvPr>
          <p:cNvPicPr>
            <a:picLocks noChangeAspect="1"/>
          </p:cNvPicPr>
          <p:nvPr/>
        </p:nvPicPr>
        <p:blipFill>
          <a:blip r:embed="rId3"/>
          <a:stretch>
            <a:fillRect/>
          </a:stretch>
        </p:blipFill>
        <p:spPr>
          <a:xfrm>
            <a:off x="554831" y="2880408"/>
            <a:ext cx="2819400" cy="406400"/>
          </a:xfrm>
          <a:prstGeom prst="rect">
            <a:avLst/>
          </a:prstGeom>
        </p:spPr>
      </p:pic>
    </p:spTree>
    <p:extLst>
      <p:ext uri="{BB962C8B-B14F-4D97-AF65-F5344CB8AC3E}">
        <p14:creationId xmlns:p14="http://schemas.microsoft.com/office/powerpoint/2010/main" val="2531039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925284" y="1602420"/>
            <a:ext cx="9538609" cy="1077218"/>
          </a:xfrm>
          <a:prstGeom prst="rect">
            <a:avLst/>
          </a:prstGeom>
        </p:spPr>
        <p:txBody>
          <a:bodyPr wrap="square">
            <a:spAutoFit/>
          </a:bodyPr>
          <a:lstStyle/>
          <a:p>
            <a:r>
              <a:rPr lang="en-US" altLang="ko-KR" sz="1600" b="1" dirty="0" err="1"/>
              <a:t>ComplexHeatmap</a:t>
            </a:r>
            <a:r>
              <a:rPr lang="en-US" altLang="ko-KR" sz="1600" b="1" dirty="0"/>
              <a:t> vignette : </a:t>
            </a:r>
          </a:p>
          <a:p>
            <a:r>
              <a:rPr lang="en-US" altLang="ko-KR" sz="1600" dirty="0">
                <a:hlinkClick r:id="rId2"/>
              </a:rPr>
              <a:t>https://jokergoo.github.io/ComplexHeatmap-reference/book/</a:t>
            </a:r>
            <a:endParaRPr lang="en-US" altLang="ko-KR" sz="1600" dirty="0"/>
          </a:p>
          <a:p>
            <a:endParaRPr lang="en-US" altLang="ko-KR" sz="1600" dirty="0"/>
          </a:p>
          <a:p>
            <a:endParaRPr lang="ko-Kore-KR" altLang="en-US"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1083317" y="4282552"/>
            <a:ext cx="10467976"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Heatmap</a:t>
            </a:r>
            <a:r>
              <a:rPr kumimoji="1" lang="ko-KR" altLang="en-US" sz="2000" dirty="0"/>
              <a:t> 이라는 </a:t>
            </a:r>
            <a:r>
              <a:rPr kumimoji="1" lang="en-US" altLang="ko-KR" sz="2000" dirty="0"/>
              <a:t>function</a:t>
            </a:r>
            <a:r>
              <a:rPr kumimoji="1" lang="ko-KR" altLang="en-US" sz="2000" dirty="0"/>
              <a:t>을 사용하면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만들어야 합니다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238250" y="2679638"/>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2220611" y="5453951"/>
            <a:ext cx="8098296"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 </a:t>
            </a:r>
            <a:r>
              <a:rPr lang="en" altLang="ko-Kore-KR" dirty="0"/>
              <a:t>] / </a:t>
            </a:r>
            <a:r>
              <a:rPr lang="en" altLang="ko-Kore-KR" dirty="0" err="1"/>
              <a:t>Tfh.related.countData</a:t>
            </a:r>
            <a:r>
              <a:rPr lang="en" altLang="ko-Kore-KR" b="1" dirty="0"/>
              <a:t>[ </a:t>
            </a:r>
            <a:r>
              <a:rPr lang="en" altLang="ko-Kore-KR" sz="2800" b="1" dirty="0">
                <a:solidFill>
                  <a:srgbClr val="FF0000"/>
                </a:solidFill>
              </a:rPr>
              <a:t>### </a:t>
            </a:r>
            <a:r>
              <a:rPr lang="en" altLang="ko-Kore-KR" dirty="0"/>
              <a:t>])</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1328738" y="4598577"/>
            <a:ext cx="9629774" cy="707886"/>
          </a:xfrm>
          <a:prstGeom prst="rect">
            <a:avLst/>
          </a:prstGeom>
        </p:spPr>
        <p:txBody>
          <a:bodyPr wrap="square">
            <a:spAutoFit/>
          </a:bodyPr>
          <a:lstStyle/>
          <a:p>
            <a:r>
              <a:rPr lang="en-US" altLang="ko-KR" sz="2000" b="1" dirty="0"/>
              <a:t>Q. Fold change Heatmap </a:t>
            </a:r>
            <a:r>
              <a:rPr lang="ko-KR" altLang="en-US" sz="2000" b="1" dirty="0"/>
              <a:t>을 그리기 위해 </a:t>
            </a:r>
            <a:r>
              <a:rPr lang="en-US" altLang="ko-KR" sz="2000" b="1" dirty="0"/>
              <a:t>log2(GCTFH/</a:t>
            </a:r>
            <a:r>
              <a:rPr lang="en-US" altLang="ko-KR" sz="2000" b="1" dirty="0" err="1"/>
              <a:t>TFHlike</a:t>
            </a:r>
            <a:r>
              <a:rPr lang="en-US" altLang="ko-KR" sz="2000" b="1" dirty="0"/>
              <a:t>)</a:t>
            </a:r>
            <a:r>
              <a:rPr lang="ko-KR" altLang="en-US" sz="2000" b="1" dirty="0"/>
              <a:t>을 계산해야 합니다</a:t>
            </a:r>
            <a:r>
              <a:rPr lang="en-US" altLang="ko-KR" sz="2000" b="1" dirty="0"/>
              <a:t>.</a:t>
            </a:r>
            <a:r>
              <a:rPr lang="ko-KR" altLang="en-US" sz="2000" b="1" dirty="0"/>
              <a:t> </a:t>
            </a:r>
            <a:endParaRPr lang="en-US" altLang="ko-KR" sz="2000" b="1" dirty="0"/>
          </a:p>
          <a:p>
            <a:r>
              <a:rPr lang="ko-KR" altLang="en-US" sz="2000" b="1" dirty="0"/>
              <a:t>      </a:t>
            </a:r>
            <a:r>
              <a:rPr lang="en-US" altLang="ko-KR" sz="2000" b="1" dirty="0"/>
              <a:t>Day,</a:t>
            </a:r>
            <a:r>
              <a:rPr lang="ko-KR" altLang="en-US" sz="2000" b="1" dirty="0"/>
              <a:t> </a:t>
            </a:r>
            <a:r>
              <a:rPr lang="en-US" altLang="ko-KR" sz="2000" b="1" dirty="0"/>
              <a:t>Replicate</a:t>
            </a:r>
            <a:r>
              <a:rPr lang="ko-KR" altLang="en-US" sz="2000" b="1" dirty="0"/>
              <a:t>별 </a:t>
            </a:r>
            <a:r>
              <a:rPr lang="en-US" altLang="ko-KR" sz="2000" b="1" dirty="0" err="1"/>
              <a:t>logFC</a:t>
            </a:r>
            <a:r>
              <a:rPr lang="ko-KR" altLang="en-US" sz="2000" b="1" dirty="0" err="1"/>
              <a:t>를</a:t>
            </a:r>
            <a:r>
              <a:rPr lang="ko-KR" altLang="en-US" sz="2000" b="1" dirty="0"/>
              <a:t> 계산하기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sp>
        <p:nvSpPr>
          <p:cNvPr id="10" name="TextBox 9">
            <a:extLst>
              <a:ext uri="{FF2B5EF4-FFF2-40B4-BE49-F238E27FC236}">
                <a16:creationId xmlns:a16="http://schemas.microsoft.com/office/drawing/2014/main" id="{DCA27CC7-3D83-B743-A27E-2E6ADDC38BBF}"/>
              </a:ext>
            </a:extLst>
          </p:cNvPr>
          <p:cNvSpPr txBox="1"/>
          <p:nvPr/>
        </p:nvSpPr>
        <p:spPr>
          <a:xfrm>
            <a:off x="8217214" y="6488668"/>
            <a:ext cx="3974786" cy="307777"/>
          </a:xfrm>
          <a:prstGeom prst="rect">
            <a:avLst/>
          </a:prstGeom>
          <a:noFill/>
        </p:spPr>
        <p:txBody>
          <a:bodyPr wrap="square" rtlCol="0">
            <a:spAutoFit/>
          </a:bodyPr>
          <a:lstStyle/>
          <a:p>
            <a:pPr algn="r"/>
            <a:r>
              <a:rPr kumimoji="1" lang="ko-KR" altLang="en-US" sz="1400" dirty="0"/>
              <a:t>정답은 </a:t>
            </a:r>
            <a:r>
              <a:rPr kumimoji="1" lang="en-US" altLang="ko-Kore-KR" sz="1400" dirty="0"/>
              <a:t>4.Code/3.Visualization.R</a:t>
            </a:r>
            <a:r>
              <a:rPr kumimoji="1" lang="ko-KR" altLang="en-US" sz="1400" dirty="0"/>
              <a:t> 참고</a:t>
            </a:r>
            <a:endParaRPr kumimoji="1" lang="ko-Kore-KR" altLang="en-US" sz="1400" dirty="0"/>
          </a:p>
        </p:txBody>
      </p:sp>
      <p:graphicFrame>
        <p:nvGraphicFramePr>
          <p:cNvPr id="13" name="표 13">
            <a:extLst>
              <a:ext uri="{FF2B5EF4-FFF2-40B4-BE49-F238E27FC236}">
                <a16:creationId xmlns:a16="http://schemas.microsoft.com/office/drawing/2014/main" id="{FA9621CF-B92D-E849-B585-D881CB4AD438}"/>
              </a:ext>
            </a:extLst>
          </p:cNvPr>
          <p:cNvGraphicFramePr>
            <a:graphicFrameLocks noGrp="1"/>
          </p:cNvGraphicFramePr>
          <p:nvPr/>
        </p:nvGraphicFramePr>
        <p:xfrm>
          <a:off x="26376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graphicFrame>
        <p:nvGraphicFramePr>
          <p:cNvPr id="14" name="표 13">
            <a:extLst>
              <a:ext uri="{FF2B5EF4-FFF2-40B4-BE49-F238E27FC236}">
                <a16:creationId xmlns:a16="http://schemas.microsoft.com/office/drawing/2014/main" id="{E06A5AB2-4FB6-D945-83C5-10F4309A3CE3}"/>
              </a:ext>
            </a:extLst>
          </p:cNvPr>
          <p:cNvGraphicFramePr>
            <a:graphicFrameLocks noGrp="1"/>
          </p:cNvGraphicFramePr>
          <p:nvPr/>
        </p:nvGraphicFramePr>
        <p:xfrm>
          <a:off x="75144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sp>
        <p:nvSpPr>
          <p:cNvPr id="15" name="오른쪽 화살표[R] 14">
            <a:extLst>
              <a:ext uri="{FF2B5EF4-FFF2-40B4-BE49-F238E27FC236}">
                <a16:creationId xmlns:a16="http://schemas.microsoft.com/office/drawing/2014/main" id="{676380BF-1D9C-DA4B-A9B8-11F4E3A21727}"/>
              </a:ext>
            </a:extLst>
          </p:cNvPr>
          <p:cNvSpPr/>
          <p:nvPr/>
        </p:nvSpPr>
        <p:spPr>
          <a:xfrm>
            <a:off x="5557838" y="2386814"/>
            <a:ext cx="1171575" cy="115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5100CCEB-9488-D64F-915F-B349BBF5509B}"/>
              </a:ext>
            </a:extLst>
          </p:cNvPr>
          <p:cNvSpPr txBox="1"/>
          <p:nvPr/>
        </p:nvSpPr>
        <p:spPr>
          <a:xfrm>
            <a:off x="7997032" y="3861694"/>
            <a:ext cx="1557338" cy="369332"/>
          </a:xfrm>
          <a:prstGeom prst="rect">
            <a:avLst/>
          </a:prstGeom>
          <a:noFill/>
        </p:spPr>
        <p:txBody>
          <a:bodyPr wrap="square" rtlCol="0">
            <a:spAutoFit/>
          </a:bodyPr>
          <a:lstStyle/>
          <a:p>
            <a:r>
              <a:rPr kumimoji="1" lang="en-US" altLang="ko-Kore-KR" b="1" dirty="0"/>
              <a:t>log2FC.data</a:t>
            </a:r>
            <a:endParaRPr kumimoji="1" lang="ko-Kore-KR" altLang="en-US" b="1" dirty="0"/>
          </a:p>
        </p:txBody>
      </p:sp>
      <p:sp>
        <p:nvSpPr>
          <p:cNvPr id="17" name="TextBox 16">
            <a:extLst>
              <a:ext uri="{FF2B5EF4-FFF2-40B4-BE49-F238E27FC236}">
                <a16:creationId xmlns:a16="http://schemas.microsoft.com/office/drawing/2014/main" id="{D90699D4-7CEE-C04D-AFE4-5AA50A9C712E}"/>
              </a:ext>
            </a:extLst>
          </p:cNvPr>
          <p:cNvSpPr txBox="1"/>
          <p:nvPr/>
        </p:nvSpPr>
        <p:spPr>
          <a:xfrm>
            <a:off x="2637630" y="3858079"/>
            <a:ext cx="2434433" cy="369332"/>
          </a:xfrm>
          <a:prstGeom prst="rect">
            <a:avLst/>
          </a:prstGeom>
          <a:noFill/>
        </p:spPr>
        <p:txBody>
          <a:bodyPr wrap="square" rtlCol="0">
            <a:spAutoFit/>
          </a:bodyPr>
          <a:lstStyle/>
          <a:p>
            <a:r>
              <a:rPr kumimoji="1" lang="en-US" altLang="ko-Kore-KR" b="1" dirty="0" err="1"/>
              <a:t>Tfh.related.countData</a:t>
            </a:r>
            <a:endParaRPr kumimoji="1" lang="ko-Kore-KR" altLang="en-US" b="1" dirty="0"/>
          </a:p>
        </p:txBody>
      </p:sp>
      <p:sp>
        <p:nvSpPr>
          <p:cNvPr id="18" name="TextBox 17">
            <a:extLst>
              <a:ext uri="{FF2B5EF4-FFF2-40B4-BE49-F238E27FC236}">
                <a16:creationId xmlns:a16="http://schemas.microsoft.com/office/drawing/2014/main" id="{D30ABD31-4E95-A842-B0D8-C0E874B48482}"/>
              </a:ext>
            </a:extLst>
          </p:cNvPr>
          <p:cNvSpPr txBox="1"/>
          <p:nvPr/>
        </p:nvSpPr>
        <p:spPr>
          <a:xfrm rot="16200000">
            <a:off x="1887818" y="2721705"/>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19" name="TextBox 18">
            <a:extLst>
              <a:ext uri="{FF2B5EF4-FFF2-40B4-BE49-F238E27FC236}">
                <a16:creationId xmlns:a16="http://schemas.microsoft.com/office/drawing/2014/main" id="{C07B598D-6EB3-1648-BC47-36D0FCC8B9B7}"/>
              </a:ext>
            </a:extLst>
          </p:cNvPr>
          <p:cNvSpPr txBox="1"/>
          <p:nvPr/>
        </p:nvSpPr>
        <p:spPr>
          <a:xfrm rot="16200000">
            <a:off x="6958595" y="2677014"/>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20" name="TextBox 19">
            <a:extLst>
              <a:ext uri="{FF2B5EF4-FFF2-40B4-BE49-F238E27FC236}">
                <a16:creationId xmlns:a16="http://schemas.microsoft.com/office/drawing/2014/main" id="{C9FCD322-4B6B-F540-875E-A11A5B65CFF1}"/>
              </a:ext>
            </a:extLst>
          </p:cNvPr>
          <p:cNvSpPr txBox="1"/>
          <p:nvPr/>
        </p:nvSpPr>
        <p:spPr>
          <a:xfrm>
            <a:off x="2220611" y="1558587"/>
            <a:ext cx="3761276" cy="369332"/>
          </a:xfrm>
          <a:prstGeom prst="rect">
            <a:avLst/>
          </a:prstGeom>
          <a:noFill/>
        </p:spPr>
        <p:txBody>
          <a:bodyPr wrap="square" rtlCol="0">
            <a:spAutoFit/>
          </a:bodyPr>
          <a:lstStyle/>
          <a:p>
            <a:r>
              <a:rPr lang="en" altLang="ko-Kore-KR" dirty="0">
                <a:effectLst/>
              </a:rPr>
              <a:t>X08GCTFH.01 ~ X24TFHlike.03</a:t>
            </a:r>
            <a:endParaRPr kumimoji="1" lang="ko-Kore-KR" altLang="en-US"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6846246" y="1558587"/>
            <a:ext cx="4169417" cy="369332"/>
          </a:xfrm>
          <a:prstGeom prst="rect">
            <a:avLst/>
          </a:prstGeom>
          <a:noFill/>
        </p:spPr>
        <p:txBody>
          <a:bodyPr wrap="square" rtlCol="0">
            <a:spAutoFit/>
          </a:bodyPr>
          <a:lstStyle/>
          <a:p>
            <a:r>
              <a:rPr kumimoji="1" lang="en" altLang="ko-Kore-KR" dirty="0"/>
              <a:t>Day, Replicate</a:t>
            </a:r>
            <a:r>
              <a:rPr kumimoji="1" lang="en-US" altLang="ko-KR" dirty="0"/>
              <a:t> </a:t>
            </a:r>
            <a:r>
              <a:rPr kumimoji="1" lang="ko-KR" altLang="en-US" dirty="0"/>
              <a:t>별</a:t>
            </a:r>
            <a:r>
              <a:rPr kumimoji="1" lang="en-US" altLang="ko-KR" dirty="0"/>
              <a:t> log2FC(TFH/</a:t>
            </a:r>
            <a:r>
              <a:rPr kumimoji="1" lang="en-US" altLang="ko-KR" dirty="0" err="1"/>
              <a:t>TFHlike</a:t>
            </a:r>
            <a:r>
              <a:rPr kumimoji="1" lang="en-US" altLang="ko-KR" dirty="0"/>
              <a:t>)</a:t>
            </a:r>
            <a:endParaRPr kumimoji="1" lang="ko-Kore-KR" altLang="en-US" dirty="0"/>
          </a:p>
        </p:txBody>
      </p:sp>
      <p:sp>
        <p:nvSpPr>
          <p:cNvPr id="22" name="직사각형 21">
            <a:extLst>
              <a:ext uri="{FF2B5EF4-FFF2-40B4-BE49-F238E27FC236}">
                <a16:creationId xmlns:a16="http://schemas.microsoft.com/office/drawing/2014/main" id="{72BAE9EC-35D5-A041-A0AE-BAFA0D8C53B2}"/>
              </a:ext>
            </a:extLst>
          </p:cNvPr>
          <p:cNvSpPr/>
          <p:nvPr/>
        </p:nvSpPr>
        <p:spPr>
          <a:xfrm>
            <a:off x="0" y="6468075"/>
            <a:ext cx="6096000" cy="369332"/>
          </a:xfrm>
          <a:prstGeom prst="rect">
            <a:avLst/>
          </a:prstGeom>
        </p:spPr>
        <p:txBody>
          <a:bodyPr>
            <a:spAutoFit/>
          </a:bodyPr>
          <a:lstStyle/>
          <a:p>
            <a:r>
              <a:rPr lang="ko-Kore-KR" altLang="en-US" dirty="0"/>
              <a:t> </a:t>
            </a:r>
            <a:r>
              <a:rPr lang="en-US" altLang="ko-Kore-KR" dirty="0"/>
              <a:t>Tip ) </a:t>
            </a:r>
            <a:r>
              <a:rPr lang="ko-Kore-KR" altLang="en-US" dirty="0"/>
              <a:t>Use "df[a:b, c:d]" to select slice of data frame.</a:t>
            </a:r>
          </a:p>
        </p:txBody>
      </p:sp>
      <p:sp>
        <p:nvSpPr>
          <p:cNvPr id="3" name="TextBox 2">
            <a:extLst>
              <a:ext uri="{FF2B5EF4-FFF2-40B4-BE49-F238E27FC236}">
                <a16:creationId xmlns:a16="http://schemas.microsoft.com/office/drawing/2014/main" id="{18B10CB1-7A37-0642-9465-F3B753136D8F}"/>
              </a:ext>
            </a:extLst>
          </p:cNvPr>
          <p:cNvSpPr txBox="1"/>
          <p:nvPr/>
        </p:nvSpPr>
        <p:spPr>
          <a:xfrm>
            <a:off x="3199911" y="2675874"/>
            <a:ext cx="901338" cy="369332"/>
          </a:xfrm>
          <a:prstGeom prst="rect">
            <a:avLst/>
          </a:prstGeom>
          <a:noFill/>
        </p:spPr>
        <p:txBody>
          <a:bodyPr wrap="square" rtlCol="0">
            <a:spAutoFit/>
          </a:bodyPr>
          <a:lstStyle/>
          <a:p>
            <a:r>
              <a:rPr kumimoji="1" lang="en-US" altLang="ko-Kore-KR" dirty="0"/>
              <a:t>26 * 24</a:t>
            </a:r>
            <a:endParaRPr kumimoji="1" lang="ko-Kore-KR" altLang="en-US" dirty="0"/>
          </a:p>
        </p:txBody>
      </p:sp>
      <p:sp>
        <p:nvSpPr>
          <p:cNvPr id="23" name="TextBox 22">
            <a:extLst>
              <a:ext uri="{FF2B5EF4-FFF2-40B4-BE49-F238E27FC236}">
                <a16:creationId xmlns:a16="http://schemas.microsoft.com/office/drawing/2014/main" id="{BEB41273-8B76-2F4B-95A0-97EF36E58EF7}"/>
              </a:ext>
            </a:extLst>
          </p:cNvPr>
          <p:cNvSpPr txBox="1"/>
          <p:nvPr/>
        </p:nvSpPr>
        <p:spPr>
          <a:xfrm>
            <a:off x="8029616" y="2674864"/>
            <a:ext cx="901338" cy="369332"/>
          </a:xfrm>
          <a:prstGeom prst="rect">
            <a:avLst/>
          </a:prstGeom>
          <a:noFill/>
        </p:spPr>
        <p:txBody>
          <a:bodyPr wrap="square" rtlCol="0">
            <a:spAutoFit/>
          </a:bodyPr>
          <a:lstStyle/>
          <a:p>
            <a:r>
              <a:rPr kumimoji="1" lang="en-US" altLang="ko-Kore-KR" dirty="0"/>
              <a:t>26 * 12</a:t>
            </a:r>
            <a:endParaRPr kumimoji="1" lang="ko-Kore-KR" altLang="en-US" dirty="0"/>
          </a:p>
        </p:txBody>
      </p:sp>
    </p:spTree>
    <p:extLst>
      <p:ext uri="{BB962C8B-B14F-4D97-AF65-F5344CB8AC3E}">
        <p14:creationId xmlns:p14="http://schemas.microsoft.com/office/powerpoint/2010/main" val="1856428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639797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4033102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9A25E22-EC1F-0043-B704-F70379C72E4A}"/>
              </a:ext>
            </a:extLst>
          </p:cNvPr>
          <p:cNvSpPr txBox="1"/>
          <p:nvPr/>
        </p:nvSpPr>
        <p:spPr>
          <a:xfrm>
            <a:off x="2340428" y="5731311"/>
            <a:ext cx="7511143" cy="646331"/>
          </a:xfrm>
          <a:prstGeom prst="rect">
            <a:avLst/>
          </a:prstGeom>
          <a:noFill/>
        </p:spPr>
        <p:txBody>
          <a:bodyPr wrap="square" rtlCol="0">
            <a:spAutoFit/>
          </a:bodyPr>
          <a:lstStyle/>
          <a:p>
            <a:pPr algn="ctr"/>
            <a:r>
              <a:rPr kumimoji="1" lang="ko-Kore-KR" altLang="en-US" dirty="0"/>
              <a:t>다음 코드를 실행하여 </a:t>
            </a:r>
            <a:r>
              <a:rPr kumimoji="1" lang="en-US" altLang="ko-Kore-KR" dirty="0"/>
              <a:t>log2FC.data</a:t>
            </a:r>
            <a:r>
              <a:rPr kumimoji="1" lang="ko-Kore-KR" altLang="en-US" dirty="0"/>
              <a:t>를 이용한  </a:t>
            </a:r>
            <a:r>
              <a:rPr kumimoji="1" lang="en-US" altLang="ko-Kore-KR" dirty="0"/>
              <a:t>Heatmap</a:t>
            </a:r>
            <a:r>
              <a:rPr kumimoji="1" lang="ko-Kore-KR" altLang="en-US" dirty="0"/>
              <a:t>을 그리고</a:t>
            </a:r>
            <a:r>
              <a:rPr kumimoji="1" lang="en-US" altLang="ko-Kore-KR" dirty="0"/>
              <a:t>, </a:t>
            </a:r>
          </a:p>
          <a:p>
            <a:pPr algn="ctr"/>
            <a:r>
              <a:rPr kumimoji="1" lang="en-US" altLang="ko-KR" dirty="0"/>
              <a:t>3. Results/Visualization/</a:t>
            </a:r>
            <a:r>
              <a:rPr kumimoji="1" lang="en-US" altLang="ko-KR" dirty="0" err="1"/>
              <a:t>Heatmap.pdf</a:t>
            </a:r>
            <a:r>
              <a:rPr kumimoji="1" lang="ko-KR" altLang="en-US" dirty="0"/>
              <a:t>로 </a:t>
            </a:r>
            <a:r>
              <a:rPr kumimoji="1" lang="en-US" altLang="ko-KR" dirty="0"/>
              <a:t>pdf</a:t>
            </a:r>
            <a:r>
              <a:rPr kumimoji="1" lang="ko-KR" altLang="en-US" dirty="0"/>
              <a:t>로 저장할 수 </a:t>
            </a:r>
            <a:r>
              <a:rPr kumimoji="1" lang="ko-Kore-KR" altLang="en-US" dirty="0"/>
              <a:t>있습니다</a:t>
            </a:r>
            <a:r>
              <a:rPr kumimoji="1" lang="en-US" altLang="ko-Kore-KR" dirty="0"/>
              <a:t>. </a:t>
            </a:r>
            <a:endParaRPr kumimoji="1" lang="ko-Kore-KR" altLang="en-US" dirty="0"/>
          </a:p>
        </p:txBody>
      </p:sp>
      <p:pic>
        <p:nvPicPr>
          <p:cNvPr id="10" name="그림 9">
            <a:extLst>
              <a:ext uri="{FF2B5EF4-FFF2-40B4-BE49-F238E27FC236}">
                <a16:creationId xmlns:a16="http://schemas.microsoft.com/office/drawing/2014/main" id="{66E26519-DD23-344F-855C-FF088F0E089C}"/>
              </a:ext>
            </a:extLst>
          </p:cNvPr>
          <p:cNvPicPr>
            <a:picLocks noChangeAspect="1"/>
          </p:cNvPicPr>
          <p:nvPr/>
        </p:nvPicPr>
        <p:blipFill>
          <a:blip r:embed="rId2"/>
          <a:stretch>
            <a:fillRect/>
          </a:stretch>
        </p:blipFill>
        <p:spPr>
          <a:xfrm>
            <a:off x="271463" y="1524769"/>
            <a:ext cx="7872181" cy="3808461"/>
          </a:xfrm>
          <a:prstGeom prst="rect">
            <a:avLst/>
          </a:prstGeom>
        </p:spPr>
      </p:pic>
      <p:sp>
        <p:nvSpPr>
          <p:cNvPr id="12" name="TextBox 11">
            <a:extLst>
              <a:ext uri="{FF2B5EF4-FFF2-40B4-BE49-F238E27FC236}">
                <a16:creationId xmlns:a16="http://schemas.microsoft.com/office/drawing/2014/main" id="{20446C21-4D0D-9549-82F7-4BE99C88FEA3}"/>
              </a:ext>
            </a:extLst>
          </p:cNvPr>
          <p:cNvSpPr txBox="1"/>
          <p:nvPr/>
        </p:nvSpPr>
        <p:spPr>
          <a:xfrm>
            <a:off x="8143644" y="1677751"/>
            <a:ext cx="2803030" cy="307777"/>
          </a:xfrm>
          <a:prstGeom prst="rect">
            <a:avLst/>
          </a:prstGeom>
          <a:noFill/>
        </p:spPr>
        <p:txBody>
          <a:bodyPr wrap="square" rtlCol="0">
            <a:spAutoFit/>
          </a:bodyPr>
          <a:lstStyle/>
          <a:p>
            <a:r>
              <a:rPr kumimoji="1" lang="en-US" altLang="ko-Kore-KR" sz="1400" dirty="0"/>
              <a:t>log2FC.data </a:t>
            </a:r>
            <a:r>
              <a:rPr kumimoji="1" lang="ko-Kore-KR" altLang="en-US" sz="1400" dirty="0"/>
              <a:t>열 이름 수정</a:t>
            </a:r>
          </a:p>
        </p:txBody>
      </p:sp>
      <p:sp>
        <p:nvSpPr>
          <p:cNvPr id="13" name="TextBox 12">
            <a:extLst>
              <a:ext uri="{FF2B5EF4-FFF2-40B4-BE49-F238E27FC236}">
                <a16:creationId xmlns:a16="http://schemas.microsoft.com/office/drawing/2014/main" id="{E1EB30E6-2F22-A645-8B32-B75274544E2D}"/>
              </a:ext>
            </a:extLst>
          </p:cNvPr>
          <p:cNvSpPr txBox="1"/>
          <p:nvPr/>
        </p:nvSpPr>
        <p:spPr>
          <a:xfrm>
            <a:off x="8143644" y="1177277"/>
            <a:ext cx="822960" cy="369332"/>
          </a:xfrm>
          <a:prstGeom prst="rect">
            <a:avLst/>
          </a:prstGeom>
          <a:noFill/>
        </p:spPr>
        <p:txBody>
          <a:bodyPr wrap="square" rtlCol="0">
            <a:spAutoFit/>
          </a:bodyPr>
          <a:lstStyle/>
          <a:p>
            <a:r>
              <a:rPr kumimoji="1" lang="ko-Kore-KR" altLang="en-US" b="1" dirty="0"/>
              <a:t>설명</a:t>
            </a:r>
          </a:p>
        </p:txBody>
      </p:sp>
      <p:sp>
        <p:nvSpPr>
          <p:cNvPr id="14" name="TextBox 13">
            <a:extLst>
              <a:ext uri="{FF2B5EF4-FFF2-40B4-BE49-F238E27FC236}">
                <a16:creationId xmlns:a16="http://schemas.microsoft.com/office/drawing/2014/main" id="{2056A8CF-EA19-574B-A876-7AAF3AE00DA3}"/>
              </a:ext>
            </a:extLst>
          </p:cNvPr>
          <p:cNvSpPr txBox="1"/>
          <p:nvPr/>
        </p:nvSpPr>
        <p:spPr>
          <a:xfrm>
            <a:off x="8143644" y="2221278"/>
            <a:ext cx="3338607" cy="307777"/>
          </a:xfrm>
          <a:prstGeom prst="rect">
            <a:avLst/>
          </a:prstGeom>
          <a:noFill/>
        </p:spPr>
        <p:txBody>
          <a:bodyPr wrap="square" rtlCol="0">
            <a:spAutoFit/>
          </a:bodyPr>
          <a:lstStyle/>
          <a:p>
            <a:r>
              <a:rPr kumimoji="1" lang="en-US" altLang="ko-Kore-KR" sz="1400" dirty="0"/>
              <a:t>Day </a:t>
            </a:r>
            <a:r>
              <a:rPr kumimoji="1" lang="ko-Kore-KR" altLang="en-US" sz="1400" dirty="0"/>
              <a:t>별로 그림을 나누기 위한 벡터 선언 </a:t>
            </a:r>
          </a:p>
        </p:txBody>
      </p:sp>
      <p:sp>
        <p:nvSpPr>
          <p:cNvPr id="15" name="TextBox 14">
            <a:extLst>
              <a:ext uri="{FF2B5EF4-FFF2-40B4-BE49-F238E27FC236}">
                <a16:creationId xmlns:a16="http://schemas.microsoft.com/office/drawing/2014/main" id="{BFF10307-397B-FA46-9132-3D5270943DEF}"/>
              </a:ext>
            </a:extLst>
          </p:cNvPr>
          <p:cNvSpPr txBox="1"/>
          <p:nvPr/>
        </p:nvSpPr>
        <p:spPr>
          <a:xfrm>
            <a:off x="8143643" y="2813652"/>
            <a:ext cx="3338607" cy="954107"/>
          </a:xfrm>
          <a:prstGeom prst="rect">
            <a:avLst/>
          </a:prstGeom>
          <a:noFill/>
        </p:spPr>
        <p:txBody>
          <a:bodyPr wrap="square" rtlCol="0">
            <a:spAutoFit/>
          </a:bodyPr>
          <a:lstStyle/>
          <a:p>
            <a:r>
              <a:rPr kumimoji="1" lang="en-US" altLang="ko-Kore-KR" sz="1400" dirty="0" err="1"/>
              <a:t>ComplexHeatmap</a:t>
            </a:r>
            <a:r>
              <a:rPr kumimoji="1" lang="ko-Kore-KR" altLang="en-US" sz="1400" dirty="0"/>
              <a:t> 함수를 이용한 </a:t>
            </a:r>
            <a:r>
              <a:rPr kumimoji="1" lang="en-US" altLang="ko-Kore-KR" sz="1400" dirty="0"/>
              <a:t>Heatmap</a:t>
            </a:r>
            <a:r>
              <a:rPr kumimoji="1" lang="en-US" altLang="ko-KR" sz="1400" dirty="0"/>
              <a:t>.</a:t>
            </a:r>
          </a:p>
          <a:p>
            <a:r>
              <a:rPr kumimoji="1" lang="en-US" altLang="ko-Kore-KR" sz="1400" dirty="0"/>
              <a:t> </a:t>
            </a:r>
          </a:p>
          <a:p>
            <a:r>
              <a:rPr kumimoji="1" lang="ko-Kore-KR" altLang="en-US" sz="1400" dirty="0"/>
              <a:t>열 클러스터링 하지 않고</a:t>
            </a:r>
            <a:r>
              <a:rPr kumimoji="1" lang="en-US" altLang="ko-Kore-KR" sz="1400" dirty="0"/>
              <a:t>, Day </a:t>
            </a:r>
            <a:r>
              <a:rPr kumimoji="1" lang="ko-Kore-KR" altLang="en-US" sz="1400" dirty="0"/>
              <a:t>별로 열을 나눔</a:t>
            </a:r>
            <a:r>
              <a:rPr kumimoji="1" lang="en-US" altLang="ko-KR" sz="1400" dirty="0"/>
              <a:t>. </a:t>
            </a:r>
            <a:r>
              <a:rPr kumimoji="1" lang="ko-KR" altLang="en-US" sz="1400" dirty="0"/>
              <a:t>각 </a:t>
            </a:r>
            <a:r>
              <a:rPr kumimoji="1" lang="en-US" altLang="ko-KR" sz="1400" dirty="0"/>
              <a:t>cell </a:t>
            </a:r>
            <a:r>
              <a:rPr kumimoji="1" lang="ko-KR" altLang="en-US" sz="1400" dirty="0"/>
              <a:t>에 값을 출력하도록 설정</a:t>
            </a:r>
            <a:endParaRPr kumimoji="1" lang="ko-Kore-KR" altLang="en-US" sz="1400" dirty="0"/>
          </a:p>
        </p:txBody>
      </p:sp>
      <p:sp>
        <p:nvSpPr>
          <p:cNvPr id="16" name="TextBox 15">
            <a:extLst>
              <a:ext uri="{FF2B5EF4-FFF2-40B4-BE49-F238E27FC236}">
                <a16:creationId xmlns:a16="http://schemas.microsoft.com/office/drawing/2014/main" id="{47582265-E5E1-C843-9514-D219707CFE37}"/>
              </a:ext>
            </a:extLst>
          </p:cNvPr>
          <p:cNvSpPr txBox="1"/>
          <p:nvPr/>
        </p:nvSpPr>
        <p:spPr>
          <a:xfrm>
            <a:off x="8143642" y="4727025"/>
            <a:ext cx="3338607" cy="307777"/>
          </a:xfrm>
          <a:prstGeom prst="rect">
            <a:avLst/>
          </a:prstGeom>
          <a:noFill/>
        </p:spPr>
        <p:txBody>
          <a:bodyPr wrap="square" rtlCol="0">
            <a:spAutoFit/>
          </a:bodyPr>
          <a:lstStyle/>
          <a:p>
            <a:r>
              <a:rPr kumimoji="1" lang="en-US" altLang="ko-Kore-KR" sz="1400" dirty="0"/>
              <a:t>Pdf </a:t>
            </a:r>
            <a:r>
              <a:rPr kumimoji="1" lang="ko-Kore-KR" altLang="en-US" sz="1400" dirty="0"/>
              <a:t>로 해당 그림 저장</a:t>
            </a:r>
          </a:p>
        </p:txBody>
      </p:sp>
    </p:spTree>
    <p:extLst>
      <p:ext uri="{BB962C8B-B14F-4D97-AF65-F5344CB8AC3E}">
        <p14:creationId xmlns:p14="http://schemas.microsoft.com/office/powerpoint/2010/main" val="3837977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2"/>
          <a:stretch>
            <a:fillRect/>
          </a:stretch>
        </p:blipFill>
        <p:spPr>
          <a:xfrm>
            <a:off x="6002165" y="0"/>
            <a:ext cx="5554792" cy="6074229"/>
          </a:xfrm>
          <a:prstGeom prst="rect">
            <a:avLst/>
          </a:prstGeom>
        </p:spPr>
      </p:pic>
      <p:pic>
        <p:nvPicPr>
          <p:cNvPr id="3" name="그림 2">
            <a:extLst>
              <a:ext uri="{FF2B5EF4-FFF2-40B4-BE49-F238E27FC236}">
                <a16:creationId xmlns:a16="http://schemas.microsoft.com/office/drawing/2014/main" id="{2A4F988E-1B1B-7E41-8405-3F41F36989DB}"/>
              </a:ext>
            </a:extLst>
          </p:cNvPr>
          <p:cNvPicPr>
            <a:picLocks noChangeAspect="1"/>
          </p:cNvPicPr>
          <p:nvPr/>
        </p:nvPicPr>
        <p:blipFill rotWithShape="1">
          <a:blip r:embed="rId3"/>
          <a:srcRect t="1" r="31074" b="-24949"/>
          <a:stretch/>
        </p:blipFill>
        <p:spPr>
          <a:xfrm>
            <a:off x="390744" y="3180335"/>
            <a:ext cx="5273497" cy="497329"/>
          </a:xfrm>
          <a:prstGeom prst="rect">
            <a:avLst/>
          </a:prstGeom>
        </p:spPr>
      </p:pic>
      <p:sp>
        <p:nvSpPr>
          <p:cNvPr id="17" name="TextBox 16">
            <a:extLst>
              <a:ext uri="{FF2B5EF4-FFF2-40B4-BE49-F238E27FC236}">
                <a16:creationId xmlns:a16="http://schemas.microsoft.com/office/drawing/2014/main" id="{507BEDC5-4ADF-F443-ABC4-F9E35CF5347B}"/>
              </a:ext>
            </a:extLst>
          </p:cNvPr>
          <p:cNvSpPr txBox="1"/>
          <p:nvPr/>
        </p:nvSpPr>
        <p:spPr>
          <a:xfrm>
            <a:off x="1964531" y="6207001"/>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 </a:t>
            </a: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338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035" y="1296922"/>
            <a:ext cx="4419601" cy="4684778"/>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1402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dirty="0">
                <a:latin typeface="Arial" panose="020B0604020202020204" pitchFamily="34" charset="0"/>
                <a:cs typeface="Arial" panose="020B0604020202020204" pitchFamily="34" charset="0"/>
              </a:rPr>
              <a:t>Ontology</a:t>
            </a:r>
          </a:p>
          <a:p>
            <a:pPr marL="0" indent="0">
              <a:buNone/>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특정 영역에서 모두가 합의된 지식을 개념적으로 표현한 모델로 </a:t>
            </a:r>
            <a:r>
              <a:rPr lang="ko-KR" altLang="en-US" b="1" dirty="0">
                <a:latin typeface="Arial" panose="020B0604020202020204" pitchFamily="34" charset="0"/>
                <a:cs typeface="Arial" panose="020B0604020202020204" pitchFamily="34" charset="0"/>
              </a:rPr>
              <a:t>개념</a:t>
            </a:r>
            <a:r>
              <a:rPr lang="en-US" altLang="ko-KR" b="1" dirty="0">
                <a:latin typeface="Arial" panose="020B0604020202020204" pitchFamily="34" charset="0"/>
                <a:cs typeface="Arial" panose="020B0604020202020204" pitchFamily="34" charset="0"/>
              </a:rPr>
              <a:t>(Concept)</a:t>
            </a:r>
            <a:r>
              <a:rPr lang="ko-KR" altLang="en-US" dirty="0">
                <a:latin typeface="Arial" panose="020B0604020202020204" pitchFamily="34" charset="0"/>
                <a:cs typeface="Arial" panose="020B0604020202020204" pitchFamily="34" charset="0"/>
              </a:rPr>
              <a:t>과 </a:t>
            </a:r>
            <a:r>
              <a:rPr lang="ko-KR" altLang="en-US" b="1" dirty="0">
                <a:latin typeface="Arial" panose="020B0604020202020204" pitchFamily="34" charset="0"/>
                <a:cs typeface="Arial" panose="020B0604020202020204" pitchFamily="34" charset="0"/>
              </a:rPr>
              <a:t>관계</a:t>
            </a:r>
            <a:r>
              <a:rPr lang="en-US" altLang="ko-KR" b="1" dirty="0">
                <a:latin typeface="Arial" panose="020B0604020202020204" pitchFamily="34" charset="0"/>
                <a:cs typeface="Arial" panose="020B0604020202020204" pitchFamily="34" charset="0"/>
              </a:rPr>
              <a:t>(Relationship)</a:t>
            </a:r>
            <a:r>
              <a:rPr lang="ko-KR" altLang="en-US" dirty="0">
                <a:latin typeface="Arial" panose="020B0604020202020204" pitchFamily="34" charset="0"/>
                <a:cs typeface="Arial" panose="020B0604020202020204" pitchFamily="34" charset="0"/>
              </a:rPr>
              <a:t>으로 이루어집니다</a:t>
            </a:r>
            <a:endParaRPr lang="en-US" altLang="ko-KR" dirty="0">
              <a:latin typeface="Arial" panose="020B0604020202020204" pitchFamily="34" charset="0"/>
              <a:cs typeface="Arial" panose="020B0604020202020204" pitchFamily="34" charset="0"/>
            </a:endParaRPr>
          </a:p>
          <a:p>
            <a:pPr marL="0" indent="0">
              <a:buNone/>
            </a:pP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pic>
        <p:nvPicPr>
          <p:cNvPr id="4" name="그림 3"/>
          <p:cNvPicPr>
            <a:picLocks noChangeAspect="1"/>
          </p:cNvPicPr>
          <p:nvPr/>
        </p:nvPicPr>
        <p:blipFill>
          <a:blip r:embed="rId2"/>
          <a:stretch>
            <a:fillRect/>
          </a:stretch>
        </p:blipFill>
        <p:spPr>
          <a:xfrm>
            <a:off x="7152889" y="3640019"/>
            <a:ext cx="3679867" cy="2536944"/>
          </a:xfrm>
          <a:prstGeom prst="rect">
            <a:avLst/>
          </a:prstGeom>
        </p:spPr>
      </p:pic>
    </p:spTree>
    <p:extLst>
      <p:ext uri="{BB962C8B-B14F-4D97-AF65-F5344CB8AC3E}">
        <p14:creationId xmlns:p14="http://schemas.microsoft.com/office/powerpoint/2010/main" val="285089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 크게 </a:t>
            </a:r>
            <a:r>
              <a:rPr lang="en-US" altLang="ko-KR" sz="2400" dirty="0">
                <a:latin typeface="Arial" panose="020B0604020202020204" pitchFamily="34" charset="0"/>
                <a:cs typeface="Arial" panose="020B0604020202020204" pitchFamily="34" charset="0"/>
              </a:rPr>
              <a:t>3</a:t>
            </a:r>
            <a:r>
              <a:rPr lang="ko-KR" altLang="en-US" sz="2400" dirty="0">
                <a:latin typeface="Arial" panose="020B0604020202020204" pitchFamily="34" charset="0"/>
                <a:cs typeface="Arial" panose="020B0604020202020204" pitchFamily="34" charset="0"/>
              </a:rPr>
              <a:t>가지</a:t>
            </a:r>
            <a:endParaRPr lang="en-US" altLang="ko-KR" sz="2400"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5683206" y="1424888"/>
            <a:ext cx="5765168" cy="4844106"/>
          </a:xfrm>
          <a:prstGeom prst="rect">
            <a:avLst/>
          </a:prstGeom>
        </p:spPr>
      </p:pic>
      <p:sp>
        <p:nvSpPr>
          <p:cNvPr id="9" name="TextBox 8"/>
          <p:cNvSpPr txBox="1"/>
          <p:nvPr/>
        </p:nvSpPr>
        <p:spPr>
          <a:xfrm>
            <a:off x="1460465" y="2457426"/>
            <a:ext cx="3058299"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Mitochondrion</a:t>
            </a:r>
            <a:endParaRPr lang="ko-KR" altLang="en-US" sz="3200" u="sng" dirty="0">
              <a:latin typeface="Arial" panose="020B0604020202020204" pitchFamily="34" charset="0"/>
              <a:cs typeface="Arial" panose="020B0604020202020204" pitchFamily="34" charset="0"/>
            </a:endParaRPr>
          </a:p>
        </p:txBody>
      </p:sp>
      <p:pic>
        <p:nvPicPr>
          <p:cNvPr id="2050" name="Picture 2" descr="https://lh3.googleusercontent.com/fife/AAWUweXMhH8HIXr2yuj0_G0IgtdlfwHuXSP9VTEvuhHcMIhG26k3xH0xaSYUk2FIKZ0qM0YPA5a_YWxxDecmRRia6l5hqpybgzxTf_Px-Al8RvqafIWGJ_qhGQorKpIuCebWNqawt7WSBTCyaJ2AAXYtGQ5wfdbssgswm6Ad_YLgjsmbLRoAyyGjLwKwXw88ec4bZ2I3iOOf7DhS5UZ09p2oFmldIOrIosXXoHTiwkn2lG-ZY6blVxQk3rpoQlkd0S41ntn7vLbnVQydA_cS9tn1ufgt5FR-rViY-3hJPhQzGJkIVVLDkGJkxInk7Y3Y2yGrB6QVgzsNJK9UsMiLHjXrb5ucp35o0D-V-lc7z023HgaeQdaR4NmbgLi5DPBotBlKoRWIEf5zMJjrz1JYxZ7GALdTZb7fwIv9yue7EMx91LSx9uThbN_ALMW1yjKz2SCiz6_i4g_t9CRav9jN00iQvGI5I-locsyT6oD3jJ1DR4Lk4R1G4CpJvixd7yqBlJ9RGeqyLHGh6PMuE2vSHg3eBg6dmPaxIZoaKpEHOuZOQg-JRYXiRatuaIl1keA8gP5j4k-sgtHbtp9X_NsN2xFlR_UTPNY04z69FcgueLQvgU1zSS3bN9WKNlhOXzGytve4yoxX87Ja-USVfgnnB3wlASlb_wJeq0J2klNvXSwCgHOVNcR27Ebgb2SsQEmrArvg-SlhS-xQVl_35rst3LGNc8H-xNIPRILzZ2UnNpSUfQTkgnX77tC1V_vI30LxLrMJNwgsGDodXE0RFmo=w547-h153?authuse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3251178"/>
            <a:ext cx="5210175" cy="145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 (&lt;0.05 p-value))</a:t>
            </a: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3573408"/>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dirty="0"/>
                        <a:t>3</a:t>
                      </a:r>
                      <a:endParaRPr lang="ko-KR" altLang="en-US" dirty="0"/>
                    </a:p>
                  </a:txBody>
                  <a:tcPr anchor="ctr">
                    <a:solidFill>
                      <a:schemeClr val="bg2">
                        <a:lumMod val="90000"/>
                      </a:schemeClr>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687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687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3741339"/>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4547060"/>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 </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3088659"/>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 </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3055130"/>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유의미하다고 판단된 </a:t>
            </a:r>
            <a:r>
              <a:rPr lang="en-US" altLang="ko-KR" sz="2000" dirty="0">
                <a:latin typeface="Arial" panose="020B0604020202020204" pitchFamily="34" charset="0"/>
                <a:cs typeface="Arial" panose="020B0604020202020204" pitchFamily="34" charset="0"/>
              </a:rPr>
              <a:t>gene list</a:t>
            </a:r>
            <a:r>
              <a:rPr lang="ko-KR" altLang="en-US" sz="2000" dirty="0">
                <a:latin typeface="Arial" panose="020B0604020202020204" pitchFamily="34" charset="0"/>
                <a:cs typeface="Arial" panose="020B0604020202020204" pitchFamily="34" charset="0"/>
              </a:rPr>
              <a:t>를 통해서 </a:t>
            </a:r>
            <a:r>
              <a:rPr lang="en-US" altLang="ko-KR" sz="2000" dirty="0">
                <a:solidFill>
                  <a:srgbClr val="FF0000"/>
                </a:solidFill>
                <a:latin typeface="Arial" panose="020B0604020202020204" pitchFamily="34" charset="0"/>
                <a:cs typeface="Arial" panose="020B0604020202020204" pitchFamily="34" charset="0"/>
              </a:rPr>
              <a:t>p-value</a:t>
            </a:r>
            <a:r>
              <a:rPr lang="ko-KR" altLang="en-US" sz="2000" dirty="0">
                <a:latin typeface="Arial" panose="020B0604020202020204" pitchFamily="34" charset="0"/>
                <a:cs typeface="Arial" panose="020B0604020202020204" pitchFamily="34" charset="0"/>
              </a:rPr>
              <a:t>값을 계산합니다</a:t>
            </a:r>
            <a:r>
              <a:rPr lang="en-US" altLang="ko-KR" sz="2000" dirty="0">
                <a:latin typeface="Arial" panose="020B0604020202020204" pitchFamily="34" charset="0"/>
                <a:cs typeface="Arial" panose="020B0604020202020204" pitchFamily="34" charset="0"/>
              </a:rPr>
              <a:t>.</a:t>
            </a:r>
          </a:p>
          <a:p>
            <a:r>
              <a:rPr lang="en-US" altLang="ko-KR" sz="2000" dirty="0">
                <a:latin typeface="Arial" panose="020B0604020202020204" pitchFamily="34" charset="0"/>
                <a:cs typeface="Arial" panose="020B0604020202020204" pitchFamily="34" charset="0"/>
              </a:rPr>
              <a:t>p-value </a:t>
            </a:r>
            <a:r>
              <a:rPr lang="ko-KR" altLang="en-US" sz="2000" dirty="0">
                <a:latin typeface="Arial" panose="020B0604020202020204" pitchFamily="34" charset="0"/>
                <a:cs typeface="Arial" panose="020B0604020202020204" pitchFamily="34" charset="0"/>
              </a:rPr>
              <a:t>값이 낮을 수록 </a:t>
            </a:r>
            <a:r>
              <a:rPr lang="en-US" altLang="ko-KR" sz="2000" dirty="0">
                <a:latin typeface="Arial" panose="020B0604020202020204" pitchFamily="34" charset="0"/>
                <a:cs typeface="Arial" panose="020B0604020202020204" pitchFamily="34" charset="0"/>
              </a:rPr>
              <a:t>gene list</a:t>
            </a:r>
            <a:r>
              <a:rPr lang="ko-KR" altLang="en-US" sz="2000" dirty="0">
                <a:latin typeface="Arial" panose="020B0604020202020204" pitchFamily="34" charset="0"/>
                <a:cs typeface="Arial" panose="020B0604020202020204" pitchFamily="34" charset="0"/>
              </a:rPr>
              <a:t>와 해당 </a:t>
            </a:r>
            <a:r>
              <a:rPr lang="en-US" altLang="ko-KR" sz="2000" dirty="0">
                <a:latin typeface="Arial" panose="020B0604020202020204" pitchFamily="34" charset="0"/>
                <a:cs typeface="Arial" panose="020B0604020202020204" pitchFamily="34" charset="0"/>
              </a:rPr>
              <a:t>GO</a:t>
            </a:r>
            <a:r>
              <a:rPr lang="ko-KR" altLang="en-US" sz="2000" dirty="0">
                <a:latin typeface="Arial" panose="020B0604020202020204" pitchFamily="34" charset="0"/>
                <a:cs typeface="Arial" panose="020B0604020202020204" pitchFamily="34" charset="0"/>
              </a:rPr>
              <a:t>와의 연관이 있다고 판단합니다</a:t>
            </a:r>
            <a:r>
              <a:rPr lang="en-US" altLang="ko-KR" sz="1800" dirty="0">
                <a:latin typeface="Arial" panose="020B0604020202020204" pitchFamily="34" charset="0"/>
                <a:cs typeface="Arial" panose="020B0604020202020204" pitchFamily="34" charset="0"/>
              </a:rPr>
              <a:t>.</a:t>
            </a:r>
            <a:endParaRPr lang="ko-KR"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699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687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687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793789" y="5336838"/>
                <a:ext cx="2314480" cy="943463"/>
              </a:xfrm>
              <a:prstGeom prst="rect">
                <a:avLst/>
              </a:prstGeom>
              <a:noFill/>
            </p:spPr>
            <p:txBody>
              <a:bodyPr wrap="none" lIns="0" tIns="0" rIns="0" bIns="0" rtlCol="0">
                <a:spAutoFit/>
              </a:bodyPr>
              <a:lstStyle/>
              <a:p>
                <a:r>
                  <a:rPr lang="en-US" altLang="ko-KR" sz="3200" dirty="0">
                    <a:latin typeface="Arial" panose="020B0604020202020204" pitchFamily="34" charset="0"/>
                    <a:cs typeface="Arial" panose="020B0604020202020204" pitchFamily="34" charset="0"/>
                  </a:rPr>
                  <a:t>P=</a:t>
                </a:r>
                <a14:m>
                  <m:oMath xmlns:m="http://schemas.openxmlformats.org/officeDocument/2006/math">
                    <m:r>
                      <a:rPr lang="en-US" altLang="ko-KR" sz="3200" i="1" smtClean="0">
                        <a:latin typeface="Cambria Math" panose="02040503050406030204" pitchFamily="18" charset="0"/>
                      </a:rPr>
                      <m:t> </m:t>
                    </m:r>
                    <m:f>
                      <m:fPr>
                        <m:ctrlPr>
                          <a:rPr lang="en-US" altLang="ko-KR" sz="3200" i="1" smtClean="0">
                            <a:latin typeface="Cambria Math" panose="02040503050406030204" pitchFamily="18" charset="0"/>
                          </a:rPr>
                        </m:ctrlPr>
                      </m:fPr>
                      <m:num>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40</m:t>
                                </m:r>
                              </m:num>
                              <m:den>
                                <m:r>
                                  <a:rPr lang="en-US" altLang="ko-KR" sz="3200" b="0" i="1" smtClean="0">
                                    <a:latin typeface="Cambria Math" panose="02040503050406030204" pitchFamily="18" charset="0"/>
                                  </a:rPr>
                                  <m:t>3</m:t>
                                </m:r>
                              </m:den>
                            </m:f>
                          </m:e>
                        </m:d>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29960</m:t>
                                </m:r>
                              </m:num>
                              <m:den>
                                <m:r>
                                  <a:rPr lang="en-US" altLang="ko-KR" sz="3200" b="0" i="1" smtClean="0">
                                    <a:latin typeface="Cambria Math" panose="02040503050406030204" pitchFamily="18" charset="0"/>
                                  </a:rPr>
                                  <m:t>297</m:t>
                                </m:r>
                              </m:den>
                            </m:f>
                          </m:e>
                        </m:d>
                      </m:num>
                      <m:den>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30000</m:t>
                                </m:r>
                              </m:num>
                              <m:den>
                                <m:r>
                                  <a:rPr lang="en-US" altLang="ko-KR" sz="3200" b="0" i="1" smtClean="0">
                                    <a:latin typeface="Cambria Math" panose="02040503050406030204" pitchFamily="18" charset="0"/>
                                  </a:rPr>
                                  <m:t>300</m:t>
                                </m:r>
                              </m:den>
                            </m:f>
                          </m:e>
                        </m:d>
                      </m:den>
                    </m:f>
                  </m:oMath>
                </a14:m>
                <a:r>
                  <a:rPr lang="en-US" altLang="ko-KR" sz="3200" dirty="0">
                    <a:latin typeface="Arial" panose="020B0604020202020204" pitchFamily="34" charset="0"/>
                    <a:cs typeface="Arial" panose="020B0604020202020204" pitchFamily="34" charset="0"/>
                  </a:rPr>
                  <a:t> </a:t>
                </a:r>
                <a:endParaRPr lang="ko-KR" altLang="en-US" sz="32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3789" y="5336838"/>
                <a:ext cx="2314480" cy="943463"/>
              </a:xfrm>
              <a:prstGeom prst="rect">
                <a:avLst/>
              </a:prstGeom>
              <a:blipFill rotWithShape="0">
                <a:blip r:embed="rId2"/>
                <a:stretch>
                  <a:fillRect l="-10526" b="-1290"/>
                </a:stretch>
              </a:blipFill>
            </p:spPr>
            <p:txBody>
              <a:bodyPr/>
              <a:lstStyle/>
              <a:p>
                <a:r>
                  <a:rPr lang="ko-KR" altLang="en-US">
                    <a:noFill/>
                  </a:rPr>
                  <a:t> </a:t>
                </a:r>
              </a:p>
            </p:txBody>
          </p:sp>
        </mc:Fallback>
      </mc:AlternateContent>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4800600" y="5706170"/>
            <a:ext cx="4943475"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P-value </a:t>
            </a:r>
            <a:r>
              <a:rPr lang="ko-KR" altLang="en-US" dirty="0">
                <a:latin typeface="Arial" panose="020B0604020202020204" pitchFamily="34" charset="0"/>
                <a:cs typeface="Arial" panose="020B0604020202020204" pitchFamily="34" charset="0"/>
              </a:rPr>
              <a:t>값이 </a:t>
            </a:r>
            <a:r>
              <a:rPr lang="en-US" altLang="ko-KR" dirty="0">
                <a:latin typeface="Arial" panose="020B0604020202020204" pitchFamily="34" charset="0"/>
                <a:cs typeface="Arial" panose="020B0604020202020204" pitchFamily="34" charset="0"/>
              </a:rPr>
              <a:t>0.05 </a:t>
            </a:r>
            <a:r>
              <a:rPr lang="ko-KR" altLang="en-US" dirty="0">
                <a:latin typeface="Arial" panose="020B0604020202020204" pitchFamily="34" charset="0"/>
                <a:cs typeface="Arial" panose="020B0604020202020204" pitchFamily="34" charset="0"/>
              </a:rPr>
              <a:t>이하기 때문에 해당 </a:t>
            </a:r>
            <a:r>
              <a:rPr lang="en-US" altLang="ko-KR" dirty="0">
                <a:latin typeface="Arial" panose="020B0604020202020204" pitchFamily="34" charset="0"/>
                <a:cs typeface="Arial" panose="020B0604020202020204" pitchFamily="34" charset="0"/>
              </a:rPr>
              <a:t>gene list </a:t>
            </a:r>
            <a:r>
              <a:rPr lang="ko-KR" altLang="en-US" dirty="0">
                <a:latin typeface="Arial" panose="020B0604020202020204" pitchFamily="34" charset="0"/>
                <a:cs typeface="Arial" panose="020B0604020202020204" pitchFamily="34" charset="0"/>
              </a:rPr>
              <a:t>와 </a:t>
            </a:r>
            <a:r>
              <a:rPr lang="en-US" altLang="ko-KR" dirty="0">
                <a:latin typeface="Arial" panose="020B0604020202020204" pitchFamily="34" charset="0"/>
                <a:cs typeface="Arial" panose="020B0604020202020204" pitchFamily="34" charset="0"/>
              </a:rPr>
              <a:t>GO</a:t>
            </a:r>
            <a:r>
              <a:rPr lang="ko-KR" altLang="en-US" dirty="0">
                <a:latin typeface="Arial" panose="020B0604020202020204" pitchFamily="34" charset="0"/>
                <a:cs typeface="Arial" panose="020B0604020202020204" pitchFamily="34" charset="0"/>
              </a:rPr>
              <a:t>는 연관성이 높다고 판단합니다</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93876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23248" y="2047190"/>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4748646" y="5706170"/>
            <a:ext cx="4943475"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Gene set</a:t>
            </a:r>
            <a:r>
              <a:rPr lang="ko-KR" altLang="en-US" dirty="0">
                <a:latin typeface="Arial" panose="020B0604020202020204" pitchFamily="34" charset="0"/>
                <a:cs typeface="Arial" panose="020B0604020202020204" pitchFamily="34" charset="0"/>
              </a:rPr>
              <a:t>과 연관된 유전자 개수를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개를 제거해서 </a:t>
            </a: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415885"/>
            <a:ext cx="6846462" cy="4176714"/>
          </a:xfrm>
          <a:prstGeom prst="rect">
            <a:avLst/>
          </a:prstGeom>
        </p:spPr>
      </p:pic>
      <p:sp>
        <p:nvSpPr>
          <p:cNvPr id="12" name="아래쪽 화살표 11"/>
          <p:cNvSpPr/>
          <p:nvPr/>
        </p:nvSpPr>
        <p:spPr>
          <a:xfrm rot="10800000">
            <a:off x="2992816" y="29925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0225876" cy="646331"/>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컸던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인 유전자들만 추출해서 사용을 하겠습니다</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5124708" y="8814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6499490" y="22978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5972010" y="60154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6089563" y="53792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4864613" y="40830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7199184" y="2139518"/>
            <a:ext cx="4154616"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a:t>
            </a:r>
            <a:r>
              <a:rPr lang="en-US" altLang="ko-KR" b="1" dirty="0">
                <a:solidFill>
                  <a:srgbClr val="FF0000"/>
                </a:solidFill>
                <a:latin typeface="Arial" panose="020B0604020202020204" pitchFamily="34" charset="0"/>
                <a:cs typeface="Arial" panose="020B0604020202020204" pitchFamily="34" charset="0"/>
              </a:rPr>
              <a:t>Day 24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가장 큼</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325B943-446F-4ACC-9424-5A487B72F510}"/>
              </a:ext>
            </a:extLst>
          </p:cNvPr>
          <p:cNvSpPr txBox="1"/>
          <p:nvPr/>
        </p:nvSpPr>
        <p:spPr>
          <a:xfrm>
            <a:off x="7327387" y="40721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1741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pic>
        <p:nvPicPr>
          <p:cNvPr id="11" name="그림 10">
            <a:extLst>
              <a:ext uri="{FF2B5EF4-FFF2-40B4-BE49-F238E27FC236}">
                <a16:creationId xmlns:a16="http://schemas.microsoft.com/office/drawing/2014/main" id="{3156AAA5-7505-491A-B2F5-B0D7B40035E8}"/>
              </a:ext>
            </a:extLst>
          </p:cNvPr>
          <p:cNvPicPr>
            <a:picLocks noChangeAspect="1"/>
          </p:cNvPicPr>
          <p:nvPr/>
        </p:nvPicPr>
        <p:blipFill>
          <a:blip r:embed="rId2"/>
          <a:stretch>
            <a:fillRect/>
          </a:stretch>
        </p:blipFill>
        <p:spPr>
          <a:xfrm>
            <a:off x="1447060" y="1672047"/>
            <a:ext cx="8164543" cy="4820828"/>
          </a:xfrm>
          <a:prstGeom prst="rect">
            <a:avLst/>
          </a:prstGeom>
        </p:spPr>
      </p:pic>
      <p:sp>
        <p:nvSpPr>
          <p:cNvPr id="13" name="직사각형 12">
            <a:extLst>
              <a:ext uri="{FF2B5EF4-FFF2-40B4-BE49-F238E27FC236}">
                <a16:creationId xmlns:a16="http://schemas.microsoft.com/office/drawing/2014/main" id="{0250A97E-66D6-41A7-ACDF-0E685F2CDE28}"/>
              </a:ext>
            </a:extLst>
          </p:cNvPr>
          <p:cNvSpPr/>
          <p:nvPr/>
        </p:nvSpPr>
        <p:spPr>
          <a:xfrm>
            <a:off x="1287262" y="2823099"/>
            <a:ext cx="2254928" cy="15180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3881948" y="408246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5625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991819" y="1706590"/>
            <a:ext cx="9286875" cy="466106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6288554" y="3516903"/>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637212" y="354337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4" name="그림 3"/>
          <p:cNvPicPr>
            <a:picLocks noChangeAspect="1"/>
          </p:cNvPicPr>
          <p:nvPr/>
        </p:nvPicPr>
        <p:blipFill>
          <a:blip r:embed="rId2"/>
          <a:stretch>
            <a:fillRect/>
          </a:stretch>
        </p:blipFill>
        <p:spPr>
          <a:xfrm>
            <a:off x="1859950" y="1690688"/>
            <a:ext cx="7844224" cy="4831693"/>
          </a:xfrm>
          <a:prstGeom prst="rect">
            <a:avLst/>
          </a:prstGeom>
        </p:spPr>
      </p:pic>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39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82610" cy="2585323"/>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ore-KR" b="1"/>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3022</Words>
  <Application>Microsoft Macintosh PowerPoint</Application>
  <PresentationFormat>와이드스크린</PresentationFormat>
  <Paragraphs>457</Paragraphs>
  <Slides>63</Slides>
  <Notes>17</Notes>
  <HiddenSlides>2</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63</vt:i4>
      </vt:variant>
    </vt:vector>
  </HeadingPairs>
  <TitlesOfParts>
    <vt:vector size="71" baseType="lpstr">
      <vt:lpstr>cal</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Gene Express Omnibus </vt:lpstr>
      <vt:lpstr>논문 간략 소개</vt:lpstr>
      <vt:lpstr>논문 데이터 다운로드</vt:lpstr>
      <vt:lpstr>PowerPoint 프레젠테이션</vt:lpstr>
      <vt:lpstr>PowerPoint 프레젠테이션</vt:lpstr>
      <vt:lpstr>PowerPoint 프레젠테이션</vt:lpstr>
      <vt:lpstr>사전 배포된 스크립트</vt:lpstr>
      <vt:lpstr>Input (1) group table</vt:lpstr>
      <vt:lpstr>Input (2) Count table</vt:lpstr>
      <vt:lpstr>DEG analysis</vt:lpstr>
      <vt:lpstr>Workflow</vt:lpstr>
      <vt:lpstr>PCA &amp; Correlation plot</vt:lpstr>
      <vt:lpstr>PCA &amp; Correlation plot</vt:lpstr>
      <vt:lpstr>PCA &amp; Correlation plot</vt:lpstr>
      <vt:lpstr>DEG Analysis</vt:lpstr>
      <vt:lpstr>DEG Analysis</vt:lpstr>
      <vt:lpstr>Input data </vt:lpstr>
      <vt:lpstr>PCA &amp; Correlation plot</vt:lpstr>
      <vt:lpstr>Packages : ggplot2</vt:lpstr>
      <vt:lpstr>PCA &amp; Correlation plot</vt:lpstr>
      <vt:lpstr>DEG Analysis</vt:lpstr>
      <vt:lpstr>DEG Analysis</vt:lpstr>
      <vt:lpstr>DEG Analysis</vt:lpstr>
      <vt:lpstr>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Gene Ontology(GO)</vt:lpstr>
      <vt:lpstr>4. Gene ontology analysis preview </vt:lpstr>
      <vt:lpstr>4. Gene ontology analysis GO Term</vt:lpstr>
      <vt:lpstr>4. Gene ontology analysis GO Term</vt:lpstr>
      <vt:lpstr>4. Gene ontology analysis 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4. Gene ontology analysis GO TERM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14</cp:revision>
  <dcterms:created xsi:type="dcterms:W3CDTF">2022-04-07T05:19:53Z</dcterms:created>
  <dcterms:modified xsi:type="dcterms:W3CDTF">2022-04-13T01:28:06Z</dcterms:modified>
</cp:coreProperties>
</file>